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33.jpg" ContentType="image/jpeg"/>
  <Override PartName="/ppt/media/image36.jpg" ContentType="image/jpe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99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8" r:id="rId41"/>
    <p:sldId id="297" r:id="rId42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7"/>
  </p:normalViewPr>
  <p:slideViewPr>
    <p:cSldViewPr>
      <p:cViewPr varScale="1">
        <p:scale>
          <a:sx n="108" d="100"/>
          <a:sy n="108" d="100"/>
        </p:scale>
        <p:origin x="736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svg"/><Relationship Id="rId1" Type="http://schemas.openxmlformats.org/officeDocument/2006/relationships/image" Target="../media/image66.png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svg"/><Relationship Id="rId1" Type="http://schemas.openxmlformats.org/officeDocument/2006/relationships/image" Target="../media/image66.png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EAA782-6521-459A-86F4-09033D9F478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53A4FC3-46CA-457D-8DB4-C4AA93E5D418}">
      <dgm:prSet/>
      <dgm:spPr/>
      <dgm:t>
        <a:bodyPr/>
        <a:lstStyle/>
        <a:p>
          <a:r>
            <a:rPr lang="it-IT"/>
            <a:t>Italy remains one of the world's leading wine producers and exporters, with the wine sector playing a vital role in its economy, evidenced by a significant trade surplus and growing export values.</a:t>
          </a:r>
          <a:endParaRPr lang="en-US"/>
        </a:p>
      </dgm:t>
    </dgm:pt>
    <dgm:pt modelId="{0E91F608-38DF-4CBA-8A3B-054CF4E4B075}" type="parTrans" cxnId="{7B700CE7-BE12-4E9A-A05B-5844234160E4}">
      <dgm:prSet/>
      <dgm:spPr/>
      <dgm:t>
        <a:bodyPr/>
        <a:lstStyle/>
        <a:p>
          <a:endParaRPr lang="en-US"/>
        </a:p>
      </dgm:t>
    </dgm:pt>
    <dgm:pt modelId="{64F5E5AD-FBC3-427E-9053-0E2C93972DB0}" type="sibTrans" cxnId="{7B700CE7-BE12-4E9A-A05B-5844234160E4}">
      <dgm:prSet/>
      <dgm:spPr/>
      <dgm:t>
        <a:bodyPr/>
        <a:lstStyle/>
        <a:p>
          <a:endParaRPr lang="en-US"/>
        </a:p>
      </dgm:t>
    </dgm:pt>
    <dgm:pt modelId="{58F3A515-9965-47D2-8B39-0BEA170128DB}">
      <dgm:prSet/>
      <dgm:spPr/>
      <dgm:t>
        <a:bodyPr/>
        <a:lstStyle/>
        <a:p>
          <a:r>
            <a:rPr lang="it-IT"/>
            <a:t>ARMAX model with ARIMA(1,1,0) errors emerged as the best performer, with a Mean Absolute Percentage Error (MAPE) of 4.10%. This model effectively utilized wine exports as a regressor to forecast future prices.</a:t>
          </a:r>
          <a:endParaRPr lang="en-US"/>
        </a:p>
      </dgm:t>
    </dgm:pt>
    <dgm:pt modelId="{29E34E61-F4B2-4794-A027-27D78699713E}" type="parTrans" cxnId="{9459BBFA-A2E1-4298-9675-660745F9E7A5}">
      <dgm:prSet/>
      <dgm:spPr/>
      <dgm:t>
        <a:bodyPr/>
        <a:lstStyle/>
        <a:p>
          <a:endParaRPr lang="en-US"/>
        </a:p>
      </dgm:t>
    </dgm:pt>
    <dgm:pt modelId="{4878D142-19EE-47F6-A389-48198FFBE13F}" type="sibTrans" cxnId="{9459BBFA-A2E1-4298-9675-660745F9E7A5}">
      <dgm:prSet/>
      <dgm:spPr/>
      <dgm:t>
        <a:bodyPr/>
        <a:lstStyle/>
        <a:p>
          <a:endParaRPr lang="en-US"/>
        </a:p>
      </dgm:t>
    </dgm:pt>
    <dgm:pt modelId="{24FE1D45-8D0B-4F2C-ABCC-7D6C97E19E0C}">
      <dgm:prSet/>
      <dgm:spPr/>
      <dgm:t>
        <a:bodyPr/>
        <a:lstStyle/>
        <a:p>
          <a:r>
            <a:rPr lang="it-IT"/>
            <a:t>Using our chosen model, we forecasted wine prices from 2022 to 2026. The predictions indicate a stable trend with slight fluctuations, providing valuable insights for stakeholders in the wine industry.</a:t>
          </a:r>
          <a:endParaRPr lang="en-US"/>
        </a:p>
      </dgm:t>
    </dgm:pt>
    <dgm:pt modelId="{8C0E1DB4-3397-4553-ADE1-004DE353CFBF}" type="parTrans" cxnId="{069D8770-9B69-4002-87CC-D31FA1822A57}">
      <dgm:prSet/>
      <dgm:spPr/>
      <dgm:t>
        <a:bodyPr/>
        <a:lstStyle/>
        <a:p>
          <a:endParaRPr lang="en-US"/>
        </a:p>
      </dgm:t>
    </dgm:pt>
    <dgm:pt modelId="{68605D47-46A7-422C-9B8B-2E0BE1F2383B}" type="sibTrans" cxnId="{069D8770-9B69-4002-87CC-D31FA1822A57}">
      <dgm:prSet/>
      <dgm:spPr/>
      <dgm:t>
        <a:bodyPr/>
        <a:lstStyle/>
        <a:p>
          <a:endParaRPr lang="en-US"/>
        </a:p>
      </dgm:t>
    </dgm:pt>
    <dgm:pt modelId="{E8AAEAF7-6CD4-43F1-9581-3763590E92AB}" type="pres">
      <dgm:prSet presAssocID="{E3EAA782-6521-459A-86F4-09033D9F478C}" presName="root" presStyleCnt="0">
        <dgm:presLayoutVars>
          <dgm:dir/>
          <dgm:resizeHandles val="exact"/>
        </dgm:presLayoutVars>
      </dgm:prSet>
      <dgm:spPr/>
    </dgm:pt>
    <dgm:pt modelId="{AE46FC3D-E433-41BC-B497-C3766C0118E4}" type="pres">
      <dgm:prSet presAssocID="{F53A4FC3-46CA-457D-8DB4-C4AA93E5D418}" presName="compNode" presStyleCnt="0"/>
      <dgm:spPr/>
    </dgm:pt>
    <dgm:pt modelId="{D2A3508D-0AA0-4E36-9224-DD429ED227B3}" type="pres">
      <dgm:prSet presAssocID="{F53A4FC3-46CA-457D-8DB4-C4AA93E5D418}" presName="bgRect" presStyleLbl="bgShp" presStyleIdx="0" presStyleCnt="3"/>
      <dgm:spPr/>
    </dgm:pt>
    <dgm:pt modelId="{9E8E3308-DDF8-4C3A-AC71-26B82CE61F73}" type="pres">
      <dgm:prSet presAssocID="{F53A4FC3-46CA-457D-8DB4-C4AA93E5D41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va"/>
        </a:ext>
      </dgm:extLst>
    </dgm:pt>
    <dgm:pt modelId="{D02F8C69-6392-47DA-BFED-3EF8EBB6556A}" type="pres">
      <dgm:prSet presAssocID="{F53A4FC3-46CA-457D-8DB4-C4AA93E5D418}" presName="spaceRect" presStyleCnt="0"/>
      <dgm:spPr/>
    </dgm:pt>
    <dgm:pt modelId="{F623C315-7715-43B2-9DA8-1479A8BB4545}" type="pres">
      <dgm:prSet presAssocID="{F53A4FC3-46CA-457D-8DB4-C4AA93E5D418}" presName="parTx" presStyleLbl="revTx" presStyleIdx="0" presStyleCnt="3">
        <dgm:presLayoutVars>
          <dgm:chMax val="0"/>
          <dgm:chPref val="0"/>
        </dgm:presLayoutVars>
      </dgm:prSet>
      <dgm:spPr/>
    </dgm:pt>
    <dgm:pt modelId="{75748486-E684-4B93-8C36-85A24D57EEEF}" type="pres">
      <dgm:prSet presAssocID="{64F5E5AD-FBC3-427E-9053-0E2C93972DB0}" presName="sibTrans" presStyleCnt="0"/>
      <dgm:spPr/>
    </dgm:pt>
    <dgm:pt modelId="{7C285A01-774F-4F14-B2FA-9113430AA2EB}" type="pres">
      <dgm:prSet presAssocID="{58F3A515-9965-47D2-8B39-0BEA170128DB}" presName="compNode" presStyleCnt="0"/>
      <dgm:spPr/>
    </dgm:pt>
    <dgm:pt modelId="{A139A4E8-D8E0-40F0-BA9B-F00C3A709AFA}" type="pres">
      <dgm:prSet presAssocID="{58F3A515-9965-47D2-8B39-0BEA170128DB}" presName="bgRect" presStyleLbl="bgShp" presStyleIdx="1" presStyleCnt="3"/>
      <dgm:spPr/>
    </dgm:pt>
    <dgm:pt modelId="{B3D4C516-620B-4879-A19B-205EB1AC6839}" type="pres">
      <dgm:prSet presAssocID="{58F3A515-9965-47D2-8B39-0BEA170128D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6D76149F-D319-4551-A33F-68AFD0F20CC3}" type="pres">
      <dgm:prSet presAssocID="{58F3A515-9965-47D2-8B39-0BEA170128DB}" presName="spaceRect" presStyleCnt="0"/>
      <dgm:spPr/>
    </dgm:pt>
    <dgm:pt modelId="{5B713DF1-7F1D-4EC4-83D9-09DD86F89CAE}" type="pres">
      <dgm:prSet presAssocID="{58F3A515-9965-47D2-8B39-0BEA170128DB}" presName="parTx" presStyleLbl="revTx" presStyleIdx="1" presStyleCnt="3">
        <dgm:presLayoutVars>
          <dgm:chMax val="0"/>
          <dgm:chPref val="0"/>
        </dgm:presLayoutVars>
      </dgm:prSet>
      <dgm:spPr/>
    </dgm:pt>
    <dgm:pt modelId="{9F8C939B-BFE9-4084-B20E-F9D90A9A78FC}" type="pres">
      <dgm:prSet presAssocID="{4878D142-19EE-47F6-A389-48198FFBE13F}" presName="sibTrans" presStyleCnt="0"/>
      <dgm:spPr/>
    </dgm:pt>
    <dgm:pt modelId="{39FD6BA9-6775-4489-A832-F590F473872C}" type="pres">
      <dgm:prSet presAssocID="{24FE1D45-8D0B-4F2C-ABCC-7D6C97E19E0C}" presName="compNode" presStyleCnt="0"/>
      <dgm:spPr/>
    </dgm:pt>
    <dgm:pt modelId="{E4C91C6A-B4A1-4585-BF49-8E9A5265F1B6}" type="pres">
      <dgm:prSet presAssocID="{24FE1D45-8D0B-4F2C-ABCC-7D6C97E19E0C}" presName="bgRect" presStyleLbl="bgShp" presStyleIdx="2" presStyleCnt="3"/>
      <dgm:spPr/>
    </dgm:pt>
    <dgm:pt modelId="{7E1C1AC8-5776-45F9-B09D-45A6332BA2ED}" type="pres">
      <dgm:prSet presAssocID="{24FE1D45-8D0B-4F2C-ABCC-7D6C97E19E0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no"/>
        </a:ext>
      </dgm:extLst>
    </dgm:pt>
    <dgm:pt modelId="{AEDDDB87-2932-447A-AB0F-B4904EB07B3F}" type="pres">
      <dgm:prSet presAssocID="{24FE1D45-8D0B-4F2C-ABCC-7D6C97E19E0C}" presName="spaceRect" presStyleCnt="0"/>
      <dgm:spPr/>
    </dgm:pt>
    <dgm:pt modelId="{EDBD009A-4C42-4A8A-8C35-1E845EF17774}" type="pres">
      <dgm:prSet presAssocID="{24FE1D45-8D0B-4F2C-ABCC-7D6C97E19E0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469670D-9B61-4F99-83DD-BE5EF8879696}" type="presOf" srcId="{24FE1D45-8D0B-4F2C-ABCC-7D6C97E19E0C}" destId="{EDBD009A-4C42-4A8A-8C35-1E845EF17774}" srcOrd="0" destOrd="0" presId="urn:microsoft.com/office/officeart/2018/2/layout/IconVerticalSolidList"/>
    <dgm:cxn modelId="{069D8770-9B69-4002-87CC-D31FA1822A57}" srcId="{E3EAA782-6521-459A-86F4-09033D9F478C}" destId="{24FE1D45-8D0B-4F2C-ABCC-7D6C97E19E0C}" srcOrd="2" destOrd="0" parTransId="{8C0E1DB4-3397-4553-ADE1-004DE353CFBF}" sibTransId="{68605D47-46A7-422C-9B8B-2E0BE1F2383B}"/>
    <dgm:cxn modelId="{004D07D5-6125-44DB-84F1-5621F14A5B9F}" type="presOf" srcId="{58F3A515-9965-47D2-8B39-0BEA170128DB}" destId="{5B713DF1-7F1D-4EC4-83D9-09DD86F89CAE}" srcOrd="0" destOrd="0" presId="urn:microsoft.com/office/officeart/2018/2/layout/IconVerticalSolidList"/>
    <dgm:cxn modelId="{AEAC13E4-DDCE-4DDB-8B52-7496BF3CEA22}" type="presOf" srcId="{E3EAA782-6521-459A-86F4-09033D9F478C}" destId="{E8AAEAF7-6CD4-43F1-9581-3763590E92AB}" srcOrd="0" destOrd="0" presId="urn:microsoft.com/office/officeart/2018/2/layout/IconVerticalSolidList"/>
    <dgm:cxn modelId="{7B700CE7-BE12-4E9A-A05B-5844234160E4}" srcId="{E3EAA782-6521-459A-86F4-09033D9F478C}" destId="{F53A4FC3-46CA-457D-8DB4-C4AA93E5D418}" srcOrd="0" destOrd="0" parTransId="{0E91F608-38DF-4CBA-8A3B-054CF4E4B075}" sibTransId="{64F5E5AD-FBC3-427E-9053-0E2C93972DB0}"/>
    <dgm:cxn modelId="{8283C9F6-99CA-487F-98FE-0B61228AEF69}" type="presOf" srcId="{F53A4FC3-46CA-457D-8DB4-C4AA93E5D418}" destId="{F623C315-7715-43B2-9DA8-1479A8BB4545}" srcOrd="0" destOrd="0" presId="urn:microsoft.com/office/officeart/2018/2/layout/IconVerticalSolidList"/>
    <dgm:cxn modelId="{9459BBFA-A2E1-4298-9675-660745F9E7A5}" srcId="{E3EAA782-6521-459A-86F4-09033D9F478C}" destId="{58F3A515-9965-47D2-8B39-0BEA170128DB}" srcOrd="1" destOrd="0" parTransId="{29E34E61-F4B2-4794-A027-27D78699713E}" sibTransId="{4878D142-19EE-47F6-A389-48198FFBE13F}"/>
    <dgm:cxn modelId="{4F6F1F62-9438-4690-8C90-E846AD8DF6D0}" type="presParOf" srcId="{E8AAEAF7-6CD4-43F1-9581-3763590E92AB}" destId="{AE46FC3D-E433-41BC-B497-C3766C0118E4}" srcOrd="0" destOrd="0" presId="urn:microsoft.com/office/officeart/2018/2/layout/IconVerticalSolidList"/>
    <dgm:cxn modelId="{13E7F115-7761-4C3D-AD49-CFB3EA9CE52C}" type="presParOf" srcId="{AE46FC3D-E433-41BC-B497-C3766C0118E4}" destId="{D2A3508D-0AA0-4E36-9224-DD429ED227B3}" srcOrd="0" destOrd="0" presId="urn:microsoft.com/office/officeart/2018/2/layout/IconVerticalSolidList"/>
    <dgm:cxn modelId="{6474E613-C30C-4216-9342-74422B5B569B}" type="presParOf" srcId="{AE46FC3D-E433-41BC-B497-C3766C0118E4}" destId="{9E8E3308-DDF8-4C3A-AC71-26B82CE61F73}" srcOrd="1" destOrd="0" presId="urn:microsoft.com/office/officeart/2018/2/layout/IconVerticalSolidList"/>
    <dgm:cxn modelId="{1B127C20-A395-43E9-BFAF-0A9D183B10AF}" type="presParOf" srcId="{AE46FC3D-E433-41BC-B497-C3766C0118E4}" destId="{D02F8C69-6392-47DA-BFED-3EF8EBB6556A}" srcOrd="2" destOrd="0" presId="urn:microsoft.com/office/officeart/2018/2/layout/IconVerticalSolidList"/>
    <dgm:cxn modelId="{3D4CD196-AC1D-4D73-96DC-B987E0F55A42}" type="presParOf" srcId="{AE46FC3D-E433-41BC-B497-C3766C0118E4}" destId="{F623C315-7715-43B2-9DA8-1479A8BB4545}" srcOrd="3" destOrd="0" presId="urn:microsoft.com/office/officeart/2018/2/layout/IconVerticalSolidList"/>
    <dgm:cxn modelId="{6667AC7D-0D3D-4897-95B7-30003652CB6B}" type="presParOf" srcId="{E8AAEAF7-6CD4-43F1-9581-3763590E92AB}" destId="{75748486-E684-4B93-8C36-85A24D57EEEF}" srcOrd="1" destOrd="0" presId="urn:microsoft.com/office/officeart/2018/2/layout/IconVerticalSolidList"/>
    <dgm:cxn modelId="{51D6F05B-8D24-4CCD-A0DC-B90C270AFD10}" type="presParOf" srcId="{E8AAEAF7-6CD4-43F1-9581-3763590E92AB}" destId="{7C285A01-774F-4F14-B2FA-9113430AA2EB}" srcOrd="2" destOrd="0" presId="urn:microsoft.com/office/officeart/2018/2/layout/IconVerticalSolidList"/>
    <dgm:cxn modelId="{2F9B047C-1E6D-49E1-9D63-C94484C9183A}" type="presParOf" srcId="{7C285A01-774F-4F14-B2FA-9113430AA2EB}" destId="{A139A4E8-D8E0-40F0-BA9B-F00C3A709AFA}" srcOrd="0" destOrd="0" presId="urn:microsoft.com/office/officeart/2018/2/layout/IconVerticalSolidList"/>
    <dgm:cxn modelId="{F3910008-9702-4DC6-A121-6AA99B958476}" type="presParOf" srcId="{7C285A01-774F-4F14-B2FA-9113430AA2EB}" destId="{B3D4C516-620B-4879-A19B-205EB1AC6839}" srcOrd="1" destOrd="0" presId="urn:microsoft.com/office/officeart/2018/2/layout/IconVerticalSolidList"/>
    <dgm:cxn modelId="{29CD4A98-D558-468E-957B-99FDFAE6A168}" type="presParOf" srcId="{7C285A01-774F-4F14-B2FA-9113430AA2EB}" destId="{6D76149F-D319-4551-A33F-68AFD0F20CC3}" srcOrd="2" destOrd="0" presId="urn:microsoft.com/office/officeart/2018/2/layout/IconVerticalSolidList"/>
    <dgm:cxn modelId="{F20275DB-B1E6-44B6-9CD9-17414193FA91}" type="presParOf" srcId="{7C285A01-774F-4F14-B2FA-9113430AA2EB}" destId="{5B713DF1-7F1D-4EC4-83D9-09DD86F89CAE}" srcOrd="3" destOrd="0" presId="urn:microsoft.com/office/officeart/2018/2/layout/IconVerticalSolidList"/>
    <dgm:cxn modelId="{5196B336-B7A6-4E2B-B384-D4310007A85A}" type="presParOf" srcId="{E8AAEAF7-6CD4-43F1-9581-3763590E92AB}" destId="{9F8C939B-BFE9-4084-B20E-F9D90A9A78FC}" srcOrd="3" destOrd="0" presId="urn:microsoft.com/office/officeart/2018/2/layout/IconVerticalSolidList"/>
    <dgm:cxn modelId="{3896BF1B-77FB-4617-9E02-5771CEC849CE}" type="presParOf" srcId="{E8AAEAF7-6CD4-43F1-9581-3763590E92AB}" destId="{39FD6BA9-6775-4489-A832-F590F473872C}" srcOrd="4" destOrd="0" presId="urn:microsoft.com/office/officeart/2018/2/layout/IconVerticalSolidList"/>
    <dgm:cxn modelId="{6E8F5358-FE35-48C8-9237-B3A3FF32AE85}" type="presParOf" srcId="{39FD6BA9-6775-4489-A832-F590F473872C}" destId="{E4C91C6A-B4A1-4585-BF49-8E9A5265F1B6}" srcOrd="0" destOrd="0" presId="urn:microsoft.com/office/officeart/2018/2/layout/IconVerticalSolidList"/>
    <dgm:cxn modelId="{CA787A8A-03FB-463B-8152-C4A6C0484733}" type="presParOf" srcId="{39FD6BA9-6775-4489-A832-F590F473872C}" destId="{7E1C1AC8-5776-45F9-B09D-45A6332BA2ED}" srcOrd="1" destOrd="0" presId="urn:microsoft.com/office/officeart/2018/2/layout/IconVerticalSolidList"/>
    <dgm:cxn modelId="{1E00E2F0-99B5-4EB6-954C-E81F19B5487B}" type="presParOf" srcId="{39FD6BA9-6775-4489-A832-F590F473872C}" destId="{AEDDDB87-2932-447A-AB0F-B4904EB07B3F}" srcOrd="2" destOrd="0" presId="urn:microsoft.com/office/officeart/2018/2/layout/IconVerticalSolidList"/>
    <dgm:cxn modelId="{27030396-793D-47F0-9AB0-92FD6042B76D}" type="presParOf" srcId="{39FD6BA9-6775-4489-A832-F590F473872C}" destId="{EDBD009A-4C42-4A8A-8C35-1E845EF1777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FC64E7-255D-4EFB-BFC0-1A14FCF62BF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21B1EC0-305E-48BF-8FF3-2B75A4F105FA}">
      <dgm:prSet/>
      <dgm:spPr/>
      <dgm:t>
        <a:bodyPr/>
        <a:lstStyle/>
        <a:p>
          <a:r>
            <a:rPr lang="it-IT"/>
            <a:t>Incorporate Additional Variables</a:t>
          </a:r>
          <a:endParaRPr lang="en-US"/>
        </a:p>
      </dgm:t>
    </dgm:pt>
    <dgm:pt modelId="{0BE6E692-85DD-432B-889E-59CCAEA43C38}" type="parTrans" cxnId="{296E9261-9248-4984-959D-2E417365D99B}">
      <dgm:prSet/>
      <dgm:spPr/>
      <dgm:t>
        <a:bodyPr/>
        <a:lstStyle/>
        <a:p>
          <a:endParaRPr lang="en-US"/>
        </a:p>
      </dgm:t>
    </dgm:pt>
    <dgm:pt modelId="{96A4FEEF-F6AB-4F3D-9C2C-DFAA783E2B46}" type="sibTrans" cxnId="{296E9261-9248-4984-959D-2E417365D99B}">
      <dgm:prSet/>
      <dgm:spPr/>
      <dgm:t>
        <a:bodyPr/>
        <a:lstStyle/>
        <a:p>
          <a:endParaRPr lang="en-US"/>
        </a:p>
      </dgm:t>
    </dgm:pt>
    <dgm:pt modelId="{97732134-F0F5-481B-BDF0-F97357945BC1}">
      <dgm:prSet/>
      <dgm:spPr/>
      <dgm:t>
        <a:bodyPr/>
        <a:lstStyle/>
        <a:p>
          <a:r>
            <a:rPr lang="it-IT"/>
            <a:t>Climate data</a:t>
          </a:r>
          <a:endParaRPr lang="en-US"/>
        </a:p>
      </dgm:t>
    </dgm:pt>
    <dgm:pt modelId="{49B88A50-1401-488C-8833-93E5DB24D324}" type="parTrans" cxnId="{7ECBF244-AC6F-4DF3-B851-71301E7648AB}">
      <dgm:prSet/>
      <dgm:spPr/>
      <dgm:t>
        <a:bodyPr/>
        <a:lstStyle/>
        <a:p>
          <a:endParaRPr lang="en-US"/>
        </a:p>
      </dgm:t>
    </dgm:pt>
    <dgm:pt modelId="{B212E46E-276E-4DE1-B07D-90598DE45CC1}" type="sibTrans" cxnId="{7ECBF244-AC6F-4DF3-B851-71301E7648AB}">
      <dgm:prSet/>
      <dgm:spPr/>
      <dgm:t>
        <a:bodyPr/>
        <a:lstStyle/>
        <a:p>
          <a:endParaRPr lang="en-US"/>
        </a:p>
      </dgm:t>
    </dgm:pt>
    <dgm:pt modelId="{6761928A-2A5D-401B-B961-521F7A44CD7C}">
      <dgm:prSet/>
      <dgm:spPr/>
      <dgm:t>
        <a:bodyPr/>
        <a:lstStyle/>
        <a:p>
          <a:r>
            <a:rPr lang="it-IT"/>
            <a:t>Consumer preferences</a:t>
          </a:r>
          <a:endParaRPr lang="en-US"/>
        </a:p>
      </dgm:t>
    </dgm:pt>
    <dgm:pt modelId="{4FD9BECD-9168-4782-9D07-9853803F3AD3}" type="parTrans" cxnId="{033F81B2-1979-472F-AD7A-9BB9D50024A4}">
      <dgm:prSet/>
      <dgm:spPr/>
      <dgm:t>
        <a:bodyPr/>
        <a:lstStyle/>
        <a:p>
          <a:endParaRPr lang="en-US"/>
        </a:p>
      </dgm:t>
    </dgm:pt>
    <dgm:pt modelId="{78B7E43C-C234-4490-B79F-4A518D56A6F9}" type="sibTrans" cxnId="{033F81B2-1979-472F-AD7A-9BB9D50024A4}">
      <dgm:prSet/>
      <dgm:spPr/>
      <dgm:t>
        <a:bodyPr/>
        <a:lstStyle/>
        <a:p>
          <a:endParaRPr lang="en-US"/>
        </a:p>
      </dgm:t>
    </dgm:pt>
    <dgm:pt modelId="{056463B0-537E-4D2B-855D-8C8818E71859}">
      <dgm:prSet/>
      <dgm:spPr/>
      <dgm:t>
        <a:bodyPr/>
        <a:lstStyle/>
        <a:p>
          <a:r>
            <a:rPr lang="it-IT"/>
            <a:t>Economic indicators</a:t>
          </a:r>
          <a:endParaRPr lang="en-US"/>
        </a:p>
      </dgm:t>
    </dgm:pt>
    <dgm:pt modelId="{45A67B90-0468-4ADF-99C6-563D7BFD6544}" type="parTrans" cxnId="{2B9C74D3-B932-44EE-B3E5-8168CDC0BFA5}">
      <dgm:prSet/>
      <dgm:spPr/>
      <dgm:t>
        <a:bodyPr/>
        <a:lstStyle/>
        <a:p>
          <a:endParaRPr lang="en-US"/>
        </a:p>
      </dgm:t>
    </dgm:pt>
    <dgm:pt modelId="{C64CB11C-1ADA-4936-9E86-87A2B9DBD19E}" type="sibTrans" cxnId="{2B9C74D3-B932-44EE-B3E5-8168CDC0BFA5}">
      <dgm:prSet/>
      <dgm:spPr/>
      <dgm:t>
        <a:bodyPr/>
        <a:lstStyle/>
        <a:p>
          <a:endParaRPr lang="en-US"/>
        </a:p>
      </dgm:t>
    </dgm:pt>
    <dgm:pt modelId="{5150E220-385C-4EF2-B984-965AC0F228B5}">
      <dgm:prSet/>
      <dgm:spPr/>
      <dgm:t>
        <a:bodyPr/>
        <a:lstStyle/>
        <a:p>
          <a:r>
            <a:rPr lang="it-IT"/>
            <a:t>Expand Dataset</a:t>
          </a:r>
          <a:endParaRPr lang="en-US"/>
        </a:p>
      </dgm:t>
    </dgm:pt>
    <dgm:pt modelId="{8489251D-5F88-4B7E-BD25-2694D14F4C02}" type="parTrans" cxnId="{627A5330-3C91-4E1A-94CC-F15B9E9590C9}">
      <dgm:prSet/>
      <dgm:spPr/>
      <dgm:t>
        <a:bodyPr/>
        <a:lstStyle/>
        <a:p>
          <a:endParaRPr lang="en-US"/>
        </a:p>
      </dgm:t>
    </dgm:pt>
    <dgm:pt modelId="{C37C1CE2-8361-4612-8268-6507813B3B70}" type="sibTrans" cxnId="{627A5330-3C91-4E1A-94CC-F15B9E9590C9}">
      <dgm:prSet/>
      <dgm:spPr/>
      <dgm:t>
        <a:bodyPr/>
        <a:lstStyle/>
        <a:p>
          <a:endParaRPr lang="en-US"/>
        </a:p>
      </dgm:t>
    </dgm:pt>
    <dgm:pt modelId="{24D25CAB-A976-4CA3-87DB-2D7CED267BFC}">
      <dgm:prSet/>
      <dgm:spPr/>
      <dgm:t>
        <a:bodyPr/>
        <a:lstStyle/>
        <a:p>
          <a:r>
            <a:rPr lang="it-IT"/>
            <a:t>Add data from other wine-producing countries</a:t>
          </a:r>
          <a:endParaRPr lang="en-US"/>
        </a:p>
      </dgm:t>
    </dgm:pt>
    <dgm:pt modelId="{EED66479-CCDA-44C5-B9D8-310D6E6ADC3D}" type="parTrans" cxnId="{2EB570A5-25F7-48DE-B173-D148571A993D}">
      <dgm:prSet/>
      <dgm:spPr/>
      <dgm:t>
        <a:bodyPr/>
        <a:lstStyle/>
        <a:p>
          <a:endParaRPr lang="en-US"/>
        </a:p>
      </dgm:t>
    </dgm:pt>
    <dgm:pt modelId="{5BB6C629-9A41-4A8F-A8EA-E36BAD34864C}" type="sibTrans" cxnId="{2EB570A5-25F7-48DE-B173-D148571A993D}">
      <dgm:prSet/>
      <dgm:spPr/>
      <dgm:t>
        <a:bodyPr/>
        <a:lstStyle/>
        <a:p>
          <a:endParaRPr lang="en-US"/>
        </a:p>
      </dgm:t>
    </dgm:pt>
    <dgm:pt modelId="{D1B355AC-3F5C-4457-98E6-2291E8551F42}">
      <dgm:prSet/>
      <dgm:spPr/>
      <dgm:t>
        <a:bodyPr/>
        <a:lstStyle/>
        <a:p>
          <a:r>
            <a:rPr lang="it-IT"/>
            <a:t>Model Enhancement</a:t>
          </a:r>
          <a:endParaRPr lang="en-US"/>
        </a:p>
      </dgm:t>
    </dgm:pt>
    <dgm:pt modelId="{74B38372-F924-436A-BAD1-2507E0D52D43}" type="parTrans" cxnId="{EF4EF946-2DD8-460B-8307-E22B34540465}">
      <dgm:prSet/>
      <dgm:spPr/>
      <dgm:t>
        <a:bodyPr/>
        <a:lstStyle/>
        <a:p>
          <a:endParaRPr lang="en-US"/>
        </a:p>
      </dgm:t>
    </dgm:pt>
    <dgm:pt modelId="{0899D1B7-24E8-44F4-B050-868E2939E5E2}" type="sibTrans" cxnId="{EF4EF946-2DD8-460B-8307-E22B34540465}">
      <dgm:prSet/>
      <dgm:spPr/>
      <dgm:t>
        <a:bodyPr/>
        <a:lstStyle/>
        <a:p>
          <a:endParaRPr lang="en-US"/>
        </a:p>
      </dgm:t>
    </dgm:pt>
    <dgm:pt modelId="{76FD89ED-6957-402D-881B-090BAA60C6A3}">
      <dgm:prSet/>
      <dgm:spPr/>
      <dgm:t>
        <a:bodyPr/>
        <a:lstStyle/>
        <a:p>
          <a:r>
            <a:rPr lang="it-IT"/>
            <a:t>Experiment with advanced machine learning models</a:t>
          </a:r>
          <a:endParaRPr lang="en-US"/>
        </a:p>
      </dgm:t>
    </dgm:pt>
    <dgm:pt modelId="{564A2056-2951-4FF1-8E41-CBC93E97AB62}" type="parTrans" cxnId="{DB093EDA-229C-4E9F-A02E-CCB7B1BC51E4}">
      <dgm:prSet/>
      <dgm:spPr/>
      <dgm:t>
        <a:bodyPr/>
        <a:lstStyle/>
        <a:p>
          <a:endParaRPr lang="en-US"/>
        </a:p>
      </dgm:t>
    </dgm:pt>
    <dgm:pt modelId="{A979AA26-BAF1-4C9A-BAF6-C0B6C24442C6}" type="sibTrans" cxnId="{DB093EDA-229C-4E9F-A02E-CCB7B1BC51E4}">
      <dgm:prSet/>
      <dgm:spPr/>
      <dgm:t>
        <a:bodyPr/>
        <a:lstStyle/>
        <a:p>
          <a:endParaRPr lang="en-US"/>
        </a:p>
      </dgm:t>
    </dgm:pt>
    <dgm:pt modelId="{06685B6B-2E92-40A6-AF1E-A62E06FDCE95}">
      <dgm:prSet/>
      <dgm:spPr/>
      <dgm:t>
        <a:bodyPr/>
        <a:lstStyle/>
        <a:p>
          <a:r>
            <a:rPr lang="it-IT"/>
            <a:t>Policy and Market Impact Analysis</a:t>
          </a:r>
          <a:endParaRPr lang="en-US"/>
        </a:p>
      </dgm:t>
    </dgm:pt>
    <dgm:pt modelId="{B3480F08-17FA-49B5-9096-5DBA9FC4ECE4}" type="parTrans" cxnId="{3356EAA4-D53D-4DFE-95D0-CB9F1606424A}">
      <dgm:prSet/>
      <dgm:spPr/>
      <dgm:t>
        <a:bodyPr/>
        <a:lstStyle/>
        <a:p>
          <a:endParaRPr lang="en-US"/>
        </a:p>
      </dgm:t>
    </dgm:pt>
    <dgm:pt modelId="{A7ACFB54-1C06-44FD-8B97-3C91ED2AADEA}" type="sibTrans" cxnId="{3356EAA4-D53D-4DFE-95D0-CB9F1606424A}">
      <dgm:prSet/>
      <dgm:spPr/>
      <dgm:t>
        <a:bodyPr/>
        <a:lstStyle/>
        <a:p>
          <a:endParaRPr lang="en-US"/>
        </a:p>
      </dgm:t>
    </dgm:pt>
    <dgm:pt modelId="{31DC2B82-73CD-4300-92F3-5754F3A768A5}">
      <dgm:prSet/>
      <dgm:spPr/>
      <dgm:t>
        <a:bodyPr/>
        <a:lstStyle/>
        <a:p>
          <a:r>
            <a:rPr lang="it-IT"/>
            <a:t>Study the impact of government policies</a:t>
          </a:r>
          <a:endParaRPr lang="en-US"/>
        </a:p>
      </dgm:t>
    </dgm:pt>
    <dgm:pt modelId="{D116CC77-5E26-4A9A-ABBF-88D4DC9A4A70}" type="parTrans" cxnId="{BBE3703D-FD43-4E9F-860D-02E38980AB00}">
      <dgm:prSet/>
      <dgm:spPr/>
      <dgm:t>
        <a:bodyPr/>
        <a:lstStyle/>
        <a:p>
          <a:endParaRPr lang="en-US"/>
        </a:p>
      </dgm:t>
    </dgm:pt>
    <dgm:pt modelId="{59D0EF1A-00F4-4C6F-856C-6926F95FA466}" type="sibTrans" cxnId="{BBE3703D-FD43-4E9F-860D-02E38980AB00}">
      <dgm:prSet/>
      <dgm:spPr/>
      <dgm:t>
        <a:bodyPr/>
        <a:lstStyle/>
        <a:p>
          <a:endParaRPr lang="en-US"/>
        </a:p>
      </dgm:t>
    </dgm:pt>
    <dgm:pt modelId="{757CF578-4E2A-421B-A35A-3C941EFC0277}" type="pres">
      <dgm:prSet presAssocID="{70FC64E7-255D-4EFB-BFC0-1A14FCF62BF4}" presName="root" presStyleCnt="0">
        <dgm:presLayoutVars>
          <dgm:dir/>
          <dgm:resizeHandles val="exact"/>
        </dgm:presLayoutVars>
      </dgm:prSet>
      <dgm:spPr/>
    </dgm:pt>
    <dgm:pt modelId="{A24D7645-F08B-4EBE-BCC2-B8791325C6EB}" type="pres">
      <dgm:prSet presAssocID="{021B1EC0-305E-48BF-8FF3-2B75A4F105FA}" presName="compNode" presStyleCnt="0"/>
      <dgm:spPr/>
    </dgm:pt>
    <dgm:pt modelId="{91CCB2E7-8C21-4A56-B8CA-EB58F185387B}" type="pres">
      <dgm:prSet presAssocID="{021B1EC0-305E-48BF-8FF3-2B75A4F105FA}" presName="bgRect" presStyleLbl="bgShp" presStyleIdx="0" presStyleCnt="4"/>
      <dgm:spPr/>
    </dgm:pt>
    <dgm:pt modelId="{D8E79DED-6A7F-40D9-91CA-60DF625B0753}" type="pres">
      <dgm:prSet presAssocID="{021B1EC0-305E-48BF-8FF3-2B75A4F105F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C570E847-ABCB-4A2A-A43D-3250087A16EF}" type="pres">
      <dgm:prSet presAssocID="{021B1EC0-305E-48BF-8FF3-2B75A4F105FA}" presName="spaceRect" presStyleCnt="0"/>
      <dgm:spPr/>
    </dgm:pt>
    <dgm:pt modelId="{A1B7F6CC-3D94-4998-AC4C-67CAE30ACFD5}" type="pres">
      <dgm:prSet presAssocID="{021B1EC0-305E-48BF-8FF3-2B75A4F105FA}" presName="parTx" presStyleLbl="revTx" presStyleIdx="0" presStyleCnt="8">
        <dgm:presLayoutVars>
          <dgm:chMax val="0"/>
          <dgm:chPref val="0"/>
        </dgm:presLayoutVars>
      </dgm:prSet>
      <dgm:spPr/>
    </dgm:pt>
    <dgm:pt modelId="{A036830E-A79D-46F6-B6E0-73B08DB5B981}" type="pres">
      <dgm:prSet presAssocID="{021B1EC0-305E-48BF-8FF3-2B75A4F105FA}" presName="desTx" presStyleLbl="revTx" presStyleIdx="1" presStyleCnt="8">
        <dgm:presLayoutVars/>
      </dgm:prSet>
      <dgm:spPr/>
    </dgm:pt>
    <dgm:pt modelId="{B59EF357-E7E9-4F94-86AA-A2A6962329B4}" type="pres">
      <dgm:prSet presAssocID="{96A4FEEF-F6AB-4F3D-9C2C-DFAA783E2B46}" presName="sibTrans" presStyleCnt="0"/>
      <dgm:spPr/>
    </dgm:pt>
    <dgm:pt modelId="{7E5669AE-2F12-4062-A7E2-5418CF30247F}" type="pres">
      <dgm:prSet presAssocID="{5150E220-385C-4EF2-B984-965AC0F228B5}" presName="compNode" presStyleCnt="0"/>
      <dgm:spPr/>
    </dgm:pt>
    <dgm:pt modelId="{D4E5087F-A881-4042-8333-4AAE50C9FA39}" type="pres">
      <dgm:prSet presAssocID="{5150E220-385C-4EF2-B984-965AC0F228B5}" presName="bgRect" presStyleLbl="bgShp" presStyleIdx="1" presStyleCnt="4"/>
      <dgm:spPr/>
    </dgm:pt>
    <dgm:pt modelId="{0EA5B954-2E98-429D-98F9-80BC073E168C}" type="pres">
      <dgm:prSet presAssocID="{5150E220-385C-4EF2-B984-965AC0F228B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85DA114-FEC8-4ADC-8DE4-15BAE719E1B4}" type="pres">
      <dgm:prSet presAssocID="{5150E220-385C-4EF2-B984-965AC0F228B5}" presName="spaceRect" presStyleCnt="0"/>
      <dgm:spPr/>
    </dgm:pt>
    <dgm:pt modelId="{192F95B3-28D7-44A8-B2C2-AB7EF9564A68}" type="pres">
      <dgm:prSet presAssocID="{5150E220-385C-4EF2-B984-965AC0F228B5}" presName="parTx" presStyleLbl="revTx" presStyleIdx="2" presStyleCnt="8">
        <dgm:presLayoutVars>
          <dgm:chMax val="0"/>
          <dgm:chPref val="0"/>
        </dgm:presLayoutVars>
      </dgm:prSet>
      <dgm:spPr/>
    </dgm:pt>
    <dgm:pt modelId="{73626564-C052-4A14-84DD-71519E32A208}" type="pres">
      <dgm:prSet presAssocID="{5150E220-385C-4EF2-B984-965AC0F228B5}" presName="desTx" presStyleLbl="revTx" presStyleIdx="3" presStyleCnt="8">
        <dgm:presLayoutVars/>
      </dgm:prSet>
      <dgm:spPr/>
    </dgm:pt>
    <dgm:pt modelId="{FEC07D64-8CC7-4D5F-BDC5-BA9E6511383A}" type="pres">
      <dgm:prSet presAssocID="{C37C1CE2-8361-4612-8268-6507813B3B70}" presName="sibTrans" presStyleCnt="0"/>
      <dgm:spPr/>
    </dgm:pt>
    <dgm:pt modelId="{2F99C5D3-26C0-4097-B864-B0E15E027059}" type="pres">
      <dgm:prSet presAssocID="{D1B355AC-3F5C-4457-98E6-2291E8551F42}" presName="compNode" presStyleCnt="0"/>
      <dgm:spPr/>
    </dgm:pt>
    <dgm:pt modelId="{058CA580-8BE5-4776-9EE0-35DA10DCF3B5}" type="pres">
      <dgm:prSet presAssocID="{D1B355AC-3F5C-4457-98E6-2291E8551F42}" presName="bgRect" presStyleLbl="bgShp" presStyleIdx="2" presStyleCnt="4"/>
      <dgm:spPr/>
    </dgm:pt>
    <dgm:pt modelId="{85BF2259-BED7-498F-A651-7F13BC0441F2}" type="pres">
      <dgm:prSet presAssocID="{D1B355AC-3F5C-4457-98E6-2291E8551F4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granaggi"/>
        </a:ext>
      </dgm:extLst>
    </dgm:pt>
    <dgm:pt modelId="{A8690D10-900A-4B90-9DA4-CB71C1FFDD52}" type="pres">
      <dgm:prSet presAssocID="{D1B355AC-3F5C-4457-98E6-2291E8551F42}" presName="spaceRect" presStyleCnt="0"/>
      <dgm:spPr/>
    </dgm:pt>
    <dgm:pt modelId="{96777786-D04B-4471-963D-685B81950877}" type="pres">
      <dgm:prSet presAssocID="{D1B355AC-3F5C-4457-98E6-2291E8551F42}" presName="parTx" presStyleLbl="revTx" presStyleIdx="4" presStyleCnt="8">
        <dgm:presLayoutVars>
          <dgm:chMax val="0"/>
          <dgm:chPref val="0"/>
        </dgm:presLayoutVars>
      </dgm:prSet>
      <dgm:spPr/>
    </dgm:pt>
    <dgm:pt modelId="{93603500-87BB-4B75-9AE1-FE021591363A}" type="pres">
      <dgm:prSet presAssocID="{D1B355AC-3F5C-4457-98E6-2291E8551F42}" presName="desTx" presStyleLbl="revTx" presStyleIdx="5" presStyleCnt="8">
        <dgm:presLayoutVars/>
      </dgm:prSet>
      <dgm:spPr/>
    </dgm:pt>
    <dgm:pt modelId="{4A96144B-D121-4B9D-B05A-DA1772326624}" type="pres">
      <dgm:prSet presAssocID="{0899D1B7-24E8-44F4-B050-868E2939E5E2}" presName="sibTrans" presStyleCnt="0"/>
      <dgm:spPr/>
    </dgm:pt>
    <dgm:pt modelId="{423405D6-1869-4D46-B715-1FC2D1D4D48C}" type="pres">
      <dgm:prSet presAssocID="{06685B6B-2E92-40A6-AF1E-A62E06FDCE95}" presName="compNode" presStyleCnt="0"/>
      <dgm:spPr/>
    </dgm:pt>
    <dgm:pt modelId="{5479CD0D-0679-40C0-9234-7D5CC748568F}" type="pres">
      <dgm:prSet presAssocID="{06685B6B-2E92-40A6-AF1E-A62E06FDCE95}" presName="bgRect" presStyleLbl="bgShp" presStyleIdx="3" presStyleCnt="4"/>
      <dgm:spPr/>
    </dgm:pt>
    <dgm:pt modelId="{F8626CE1-8621-4620-9A44-F1DE6389A32B}" type="pres">
      <dgm:prSet presAssocID="{06685B6B-2E92-40A6-AF1E-A62E06FDCE9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telletto"/>
        </a:ext>
      </dgm:extLst>
    </dgm:pt>
    <dgm:pt modelId="{15F60D1A-33ED-4A8C-893A-2CD8AC39FAAA}" type="pres">
      <dgm:prSet presAssocID="{06685B6B-2E92-40A6-AF1E-A62E06FDCE95}" presName="spaceRect" presStyleCnt="0"/>
      <dgm:spPr/>
    </dgm:pt>
    <dgm:pt modelId="{F71A2E43-AFC8-43F3-A07E-F19291F2FEC2}" type="pres">
      <dgm:prSet presAssocID="{06685B6B-2E92-40A6-AF1E-A62E06FDCE95}" presName="parTx" presStyleLbl="revTx" presStyleIdx="6" presStyleCnt="8">
        <dgm:presLayoutVars>
          <dgm:chMax val="0"/>
          <dgm:chPref val="0"/>
        </dgm:presLayoutVars>
      </dgm:prSet>
      <dgm:spPr/>
    </dgm:pt>
    <dgm:pt modelId="{24018F33-241B-40EA-BA22-AA2F4C502F26}" type="pres">
      <dgm:prSet presAssocID="{06685B6B-2E92-40A6-AF1E-A62E06FDCE95}" presName="desTx" presStyleLbl="revTx" presStyleIdx="7" presStyleCnt="8">
        <dgm:presLayoutVars/>
      </dgm:prSet>
      <dgm:spPr/>
    </dgm:pt>
  </dgm:ptLst>
  <dgm:cxnLst>
    <dgm:cxn modelId="{6357C514-4A01-44A8-B459-D473D3B3B784}" type="presOf" srcId="{24D25CAB-A976-4CA3-87DB-2D7CED267BFC}" destId="{73626564-C052-4A14-84DD-71519E32A208}" srcOrd="0" destOrd="0" presId="urn:microsoft.com/office/officeart/2018/2/layout/IconVerticalSolidList"/>
    <dgm:cxn modelId="{DF212A1B-FC84-4495-8CD1-35909E4CAF81}" type="presOf" srcId="{5150E220-385C-4EF2-B984-965AC0F228B5}" destId="{192F95B3-28D7-44A8-B2C2-AB7EF9564A68}" srcOrd="0" destOrd="0" presId="urn:microsoft.com/office/officeart/2018/2/layout/IconVerticalSolidList"/>
    <dgm:cxn modelId="{9DBB6528-4C31-4AB6-8EA1-F720AC7B18CA}" type="presOf" srcId="{70FC64E7-255D-4EFB-BFC0-1A14FCF62BF4}" destId="{757CF578-4E2A-421B-A35A-3C941EFC0277}" srcOrd="0" destOrd="0" presId="urn:microsoft.com/office/officeart/2018/2/layout/IconVerticalSolidList"/>
    <dgm:cxn modelId="{2D7B762C-4424-40E2-B17F-670762B22783}" type="presOf" srcId="{6761928A-2A5D-401B-B961-521F7A44CD7C}" destId="{A036830E-A79D-46F6-B6E0-73B08DB5B981}" srcOrd="0" destOrd="1" presId="urn:microsoft.com/office/officeart/2018/2/layout/IconVerticalSolidList"/>
    <dgm:cxn modelId="{1CAB2D2F-1364-4672-90A3-9F6928617B7D}" type="presOf" srcId="{021B1EC0-305E-48BF-8FF3-2B75A4F105FA}" destId="{A1B7F6CC-3D94-4998-AC4C-67CAE30ACFD5}" srcOrd="0" destOrd="0" presId="urn:microsoft.com/office/officeart/2018/2/layout/IconVerticalSolidList"/>
    <dgm:cxn modelId="{627A5330-3C91-4E1A-94CC-F15B9E9590C9}" srcId="{70FC64E7-255D-4EFB-BFC0-1A14FCF62BF4}" destId="{5150E220-385C-4EF2-B984-965AC0F228B5}" srcOrd="1" destOrd="0" parTransId="{8489251D-5F88-4B7E-BD25-2694D14F4C02}" sibTransId="{C37C1CE2-8361-4612-8268-6507813B3B70}"/>
    <dgm:cxn modelId="{BBE3703D-FD43-4E9F-860D-02E38980AB00}" srcId="{06685B6B-2E92-40A6-AF1E-A62E06FDCE95}" destId="{31DC2B82-73CD-4300-92F3-5754F3A768A5}" srcOrd="0" destOrd="0" parTransId="{D116CC77-5E26-4A9A-ABBF-88D4DC9A4A70}" sibTransId="{59D0EF1A-00F4-4C6F-856C-6926F95FA466}"/>
    <dgm:cxn modelId="{A838A544-6707-4423-B609-053D7295101B}" type="presOf" srcId="{76FD89ED-6957-402D-881B-090BAA60C6A3}" destId="{93603500-87BB-4B75-9AE1-FE021591363A}" srcOrd="0" destOrd="0" presId="urn:microsoft.com/office/officeart/2018/2/layout/IconVerticalSolidList"/>
    <dgm:cxn modelId="{7ECBF244-AC6F-4DF3-B851-71301E7648AB}" srcId="{021B1EC0-305E-48BF-8FF3-2B75A4F105FA}" destId="{97732134-F0F5-481B-BDF0-F97357945BC1}" srcOrd="0" destOrd="0" parTransId="{49B88A50-1401-488C-8833-93E5DB24D324}" sibTransId="{B212E46E-276E-4DE1-B07D-90598DE45CC1}"/>
    <dgm:cxn modelId="{EF4EF946-2DD8-460B-8307-E22B34540465}" srcId="{70FC64E7-255D-4EFB-BFC0-1A14FCF62BF4}" destId="{D1B355AC-3F5C-4457-98E6-2291E8551F42}" srcOrd="2" destOrd="0" parTransId="{74B38372-F924-436A-BAD1-2507E0D52D43}" sibTransId="{0899D1B7-24E8-44F4-B050-868E2939E5E2}"/>
    <dgm:cxn modelId="{59B24B5C-9C87-4D6D-9FE6-7592ED727132}" type="presOf" srcId="{97732134-F0F5-481B-BDF0-F97357945BC1}" destId="{A036830E-A79D-46F6-B6E0-73B08DB5B981}" srcOrd="0" destOrd="0" presId="urn:microsoft.com/office/officeart/2018/2/layout/IconVerticalSolidList"/>
    <dgm:cxn modelId="{296E9261-9248-4984-959D-2E417365D99B}" srcId="{70FC64E7-255D-4EFB-BFC0-1A14FCF62BF4}" destId="{021B1EC0-305E-48BF-8FF3-2B75A4F105FA}" srcOrd="0" destOrd="0" parTransId="{0BE6E692-85DD-432B-889E-59CCAEA43C38}" sibTransId="{96A4FEEF-F6AB-4F3D-9C2C-DFAA783E2B46}"/>
    <dgm:cxn modelId="{C5449A6D-1DD1-4E7F-8893-2326CC57E4D7}" type="presOf" srcId="{31DC2B82-73CD-4300-92F3-5754F3A768A5}" destId="{24018F33-241B-40EA-BA22-AA2F4C502F26}" srcOrd="0" destOrd="0" presId="urn:microsoft.com/office/officeart/2018/2/layout/IconVerticalSolidList"/>
    <dgm:cxn modelId="{3356EAA4-D53D-4DFE-95D0-CB9F1606424A}" srcId="{70FC64E7-255D-4EFB-BFC0-1A14FCF62BF4}" destId="{06685B6B-2E92-40A6-AF1E-A62E06FDCE95}" srcOrd="3" destOrd="0" parTransId="{B3480F08-17FA-49B5-9096-5DBA9FC4ECE4}" sibTransId="{A7ACFB54-1C06-44FD-8B97-3C91ED2AADEA}"/>
    <dgm:cxn modelId="{2EB570A5-25F7-48DE-B173-D148571A993D}" srcId="{5150E220-385C-4EF2-B984-965AC0F228B5}" destId="{24D25CAB-A976-4CA3-87DB-2D7CED267BFC}" srcOrd="0" destOrd="0" parTransId="{EED66479-CCDA-44C5-B9D8-310D6E6ADC3D}" sibTransId="{5BB6C629-9A41-4A8F-A8EA-E36BAD34864C}"/>
    <dgm:cxn modelId="{450980A6-DFC5-4E36-8C92-F0D58E4E916F}" type="presOf" srcId="{06685B6B-2E92-40A6-AF1E-A62E06FDCE95}" destId="{F71A2E43-AFC8-43F3-A07E-F19291F2FEC2}" srcOrd="0" destOrd="0" presId="urn:microsoft.com/office/officeart/2018/2/layout/IconVerticalSolidList"/>
    <dgm:cxn modelId="{033F81B2-1979-472F-AD7A-9BB9D50024A4}" srcId="{021B1EC0-305E-48BF-8FF3-2B75A4F105FA}" destId="{6761928A-2A5D-401B-B961-521F7A44CD7C}" srcOrd="1" destOrd="0" parTransId="{4FD9BECD-9168-4782-9D07-9853803F3AD3}" sibTransId="{78B7E43C-C234-4490-B79F-4A518D56A6F9}"/>
    <dgm:cxn modelId="{B6BEB2B8-0D43-4B07-8F83-A2CD3BC1D54D}" type="presOf" srcId="{056463B0-537E-4D2B-855D-8C8818E71859}" destId="{A036830E-A79D-46F6-B6E0-73B08DB5B981}" srcOrd="0" destOrd="2" presId="urn:microsoft.com/office/officeart/2018/2/layout/IconVerticalSolidList"/>
    <dgm:cxn modelId="{508D13C7-0CA7-4805-B9D6-CA8FB573F0D7}" type="presOf" srcId="{D1B355AC-3F5C-4457-98E6-2291E8551F42}" destId="{96777786-D04B-4471-963D-685B81950877}" srcOrd="0" destOrd="0" presId="urn:microsoft.com/office/officeart/2018/2/layout/IconVerticalSolidList"/>
    <dgm:cxn modelId="{2B9C74D3-B932-44EE-B3E5-8168CDC0BFA5}" srcId="{021B1EC0-305E-48BF-8FF3-2B75A4F105FA}" destId="{056463B0-537E-4D2B-855D-8C8818E71859}" srcOrd="2" destOrd="0" parTransId="{45A67B90-0468-4ADF-99C6-563D7BFD6544}" sibTransId="{C64CB11C-1ADA-4936-9E86-87A2B9DBD19E}"/>
    <dgm:cxn modelId="{DB093EDA-229C-4E9F-A02E-CCB7B1BC51E4}" srcId="{D1B355AC-3F5C-4457-98E6-2291E8551F42}" destId="{76FD89ED-6957-402D-881B-090BAA60C6A3}" srcOrd="0" destOrd="0" parTransId="{564A2056-2951-4FF1-8E41-CBC93E97AB62}" sibTransId="{A979AA26-BAF1-4C9A-BAF6-C0B6C24442C6}"/>
    <dgm:cxn modelId="{7A9CA606-5CC7-48D6-BE5F-66CA5CB59042}" type="presParOf" srcId="{757CF578-4E2A-421B-A35A-3C941EFC0277}" destId="{A24D7645-F08B-4EBE-BCC2-B8791325C6EB}" srcOrd="0" destOrd="0" presId="urn:microsoft.com/office/officeart/2018/2/layout/IconVerticalSolidList"/>
    <dgm:cxn modelId="{D316078B-E359-4B2D-A5D5-10C76C2C0244}" type="presParOf" srcId="{A24D7645-F08B-4EBE-BCC2-B8791325C6EB}" destId="{91CCB2E7-8C21-4A56-B8CA-EB58F185387B}" srcOrd="0" destOrd="0" presId="urn:microsoft.com/office/officeart/2018/2/layout/IconVerticalSolidList"/>
    <dgm:cxn modelId="{2A4EE618-2E1B-437F-931F-471CD4B44EE6}" type="presParOf" srcId="{A24D7645-F08B-4EBE-BCC2-B8791325C6EB}" destId="{D8E79DED-6A7F-40D9-91CA-60DF625B0753}" srcOrd="1" destOrd="0" presId="urn:microsoft.com/office/officeart/2018/2/layout/IconVerticalSolidList"/>
    <dgm:cxn modelId="{E2A0850D-DFA6-482F-9096-D710BA779F92}" type="presParOf" srcId="{A24D7645-F08B-4EBE-BCC2-B8791325C6EB}" destId="{C570E847-ABCB-4A2A-A43D-3250087A16EF}" srcOrd="2" destOrd="0" presId="urn:microsoft.com/office/officeart/2018/2/layout/IconVerticalSolidList"/>
    <dgm:cxn modelId="{60EA032B-79A3-434E-9E09-1F4846D4A402}" type="presParOf" srcId="{A24D7645-F08B-4EBE-BCC2-B8791325C6EB}" destId="{A1B7F6CC-3D94-4998-AC4C-67CAE30ACFD5}" srcOrd="3" destOrd="0" presId="urn:microsoft.com/office/officeart/2018/2/layout/IconVerticalSolidList"/>
    <dgm:cxn modelId="{2EF0C783-C5BB-4085-AB27-F9E19033AA7A}" type="presParOf" srcId="{A24D7645-F08B-4EBE-BCC2-B8791325C6EB}" destId="{A036830E-A79D-46F6-B6E0-73B08DB5B981}" srcOrd="4" destOrd="0" presId="urn:microsoft.com/office/officeart/2018/2/layout/IconVerticalSolidList"/>
    <dgm:cxn modelId="{238F4D5F-D6D9-4FED-AD72-E53DD9704C9E}" type="presParOf" srcId="{757CF578-4E2A-421B-A35A-3C941EFC0277}" destId="{B59EF357-E7E9-4F94-86AA-A2A6962329B4}" srcOrd="1" destOrd="0" presId="urn:microsoft.com/office/officeart/2018/2/layout/IconVerticalSolidList"/>
    <dgm:cxn modelId="{1A42DF1A-D018-4622-AD74-187BFA5F0C3A}" type="presParOf" srcId="{757CF578-4E2A-421B-A35A-3C941EFC0277}" destId="{7E5669AE-2F12-4062-A7E2-5418CF30247F}" srcOrd="2" destOrd="0" presId="urn:microsoft.com/office/officeart/2018/2/layout/IconVerticalSolidList"/>
    <dgm:cxn modelId="{7596097B-1D0E-492D-830E-3320DF716B4F}" type="presParOf" srcId="{7E5669AE-2F12-4062-A7E2-5418CF30247F}" destId="{D4E5087F-A881-4042-8333-4AAE50C9FA39}" srcOrd="0" destOrd="0" presId="urn:microsoft.com/office/officeart/2018/2/layout/IconVerticalSolidList"/>
    <dgm:cxn modelId="{63FC0AD6-97B5-4411-BABD-770BA86E33E9}" type="presParOf" srcId="{7E5669AE-2F12-4062-A7E2-5418CF30247F}" destId="{0EA5B954-2E98-429D-98F9-80BC073E168C}" srcOrd="1" destOrd="0" presId="urn:microsoft.com/office/officeart/2018/2/layout/IconVerticalSolidList"/>
    <dgm:cxn modelId="{51D994E9-195A-4574-B0DE-E599D6B2EF32}" type="presParOf" srcId="{7E5669AE-2F12-4062-A7E2-5418CF30247F}" destId="{C85DA114-FEC8-4ADC-8DE4-15BAE719E1B4}" srcOrd="2" destOrd="0" presId="urn:microsoft.com/office/officeart/2018/2/layout/IconVerticalSolidList"/>
    <dgm:cxn modelId="{2CA8AC1C-D698-4B6B-8070-253CDF857DBF}" type="presParOf" srcId="{7E5669AE-2F12-4062-A7E2-5418CF30247F}" destId="{192F95B3-28D7-44A8-B2C2-AB7EF9564A68}" srcOrd="3" destOrd="0" presId="urn:microsoft.com/office/officeart/2018/2/layout/IconVerticalSolidList"/>
    <dgm:cxn modelId="{22A78B93-555A-436C-A770-76E7D3A518CA}" type="presParOf" srcId="{7E5669AE-2F12-4062-A7E2-5418CF30247F}" destId="{73626564-C052-4A14-84DD-71519E32A208}" srcOrd="4" destOrd="0" presId="urn:microsoft.com/office/officeart/2018/2/layout/IconVerticalSolidList"/>
    <dgm:cxn modelId="{1BA4ED72-C938-44E0-A7B4-629D8777B9D8}" type="presParOf" srcId="{757CF578-4E2A-421B-A35A-3C941EFC0277}" destId="{FEC07D64-8CC7-4D5F-BDC5-BA9E6511383A}" srcOrd="3" destOrd="0" presId="urn:microsoft.com/office/officeart/2018/2/layout/IconVerticalSolidList"/>
    <dgm:cxn modelId="{75774A73-F739-44D0-A2C5-8D8FAE42C7CE}" type="presParOf" srcId="{757CF578-4E2A-421B-A35A-3C941EFC0277}" destId="{2F99C5D3-26C0-4097-B864-B0E15E027059}" srcOrd="4" destOrd="0" presId="urn:microsoft.com/office/officeart/2018/2/layout/IconVerticalSolidList"/>
    <dgm:cxn modelId="{ECC648D0-7452-4C5B-B1BD-5247BAA310B2}" type="presParOf" srcId="{2F99C5D3-26C0-4097-B864-B0E15E027059}" destId="{058CA580-8BE5-4776-9EE0-35DA10DCF3B5}" srcOrd="0" destOrd="0" presId="urn:microsoft.com/office/officeart/2018/2/layout/IconVerticalSolidList"/>
    <dgm:cxn modelId="{EA937EDE-9E6F-444B-9EE8-008F3D593927}" type="presParOf" srcId="{2F99C5D3-26C0-4097-B864-B0E15E027059}" destId="{85BF2259-BED7-498F-A651-7F13BC0441F2}" srcOrd="1" destOrd="0" presId="urn:microsoft.com/office/officeart/2018/2/layout/IconVerticalSolidList"/>
    <dgm:cxn modelId="{A1FE91F3-5F8C-4D1B-AD91-CB73369DFF2B}" type="presParOf" srcId="{2F99C5D3-26C0-4097-B864-B0E15E027059}" destId="{A8690D10-900A-4B90-9DA4-CB71C1FFDD52}" srcOrd="2" destOrd="0" presId="urn:microsoft.com/office/officeart/2018/2/layout/IconVerticalSolidList"/>
    <dgm:cxn modelId="{81C7BF16-37A7-4EDD-847B-CDD5C4BEE513}" type="presParOf" srcId="{2F99C5D3-26C0-4097-B864-B0E15E027059}" destId="{96777786-D04B-4471-963D-685B81950877}" srcOrd="3" destOrd="0" presId="urn:microsoft.com/office/officeart/2018/2/layout/IconVerticalSolidList"/>
    <dgm:cxn modelId="{448B7BA9-5510-49F9-86C6-3CCBA637DA76}" type="presParOf" srcId="{2F99C5D3-26C0-4097-B864-B0E15E027059}" destId="{93603500-87BB-4B75-9AE1-FE021591363A}" srcOrd="4" destOrd="0" presId="urn:microsoft.com/office/officeart/2018/2/layout/IconVerticalSolidList"/>
    <dgm:cxn modelId="{02356F29-CF0C-470E-85E8-3FB0EA10143D}" type="presParOf" srcId="{757CF578-4E2A-421B-A35A-3C941EFC0277}" destId="{4A96144B-D121-4B9D-B05A-DA1772326624}" srcOrd="5" destOrd="0" presId="urn:microsoft.com/office/officeart/2018/2/layout/IconVerticalSolidList"/>
    <dgm:cxn modelId="{A85948B9-4729-4E88-B70F-9F8EE52DDB76}" type="presParOf" srcId="{757CF578-4E2A-421B-A35A-3C941EFC0277}" destId="{423405D6-1869-4D46-B715-1FC2D1D4D48C}" srcOrd="6" destOrd="0" presId="urn:microsoft.com/office/officeart/2018/2/layout/IconVerticalSolidList"/>
    <dgm:cxn modelId="{5C59896A-BEE1-48E9-BCEF-8E1C0746AFBD}" type="presParOf" srcId="{423405D6-1869-4D46-B715-1FC2D1D4D48C}" destId="{5479CD0D-0679-40C0-9234-7D5CC748568F}" srcOrd="0" destOrd="0" presId="urn:microsoft.com/office/officeart/2018/2/layout/IconVerticalSolidList"/>
    <dgm:cxn modelId="{3476B036-C035-42FC-8B36-B850B40466B3}" type="presParOf" srcId="{423405D6-1869-4D46-B715-1FC2D1D4D48C}" destId="{F8626CE1-8621-4620-9A44-F1DE6389A32B}" srcOrd="1" destOrd="0" presId="urn:microsoft.com/office/officeart/2018/2/layout/IconVerticalSolidList"/>
    <dgm:cxn modelId="{5ECA04AE-ED7D-4A93-B2B2-2084AD18D99C}" type="presParOf" srcId="{423405D6-1869-4D46-B715-1FC2D1D4D48C}" destId="{15F60D1A-33ED-4A8C-893A-2CD8AC39FAAA}" srcOrd="2" destOrd="0" presId="urn:microsoft.com/office/officeart/2018/2/layout/IconVerticalSolidList"/>
    <dgm:cxn modelId="{9168087A-9ED9-47AA-8BE9-0EB862198713}" type="presParOf" srcId="{423405D6-1869-4D46-B715-1FC2D1D4D48C}" destId="{F71A2E43-AFC8-43F3-A07E-F19291F2FEC2}" srcOrd="3" destOrd="0" presId="urn:microsoft.com/office/officeart/2018/2/layout/IconVerticalSolidList"/>
    <dgm:cxn modelId="{2C63BE1F-21BD-4264-A65B-95CD037A86E9}" type="presParOf" srcId="{423405D6-1869-4D46-B715-1FC2D1D4D48C}" destId="{24018F33-241B-40EA-BA22-AA2F4C502F26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A3508D-0AA0-4E36-9224-DD429ED227B3}">
      <dsp:nvSpPr>
        <dsp:cNvPr id="0" name=""/>
        <dsp:cNvSpPr/>
      </dsp:nvSpPr>
      <dsp:spPr>
        <a:xfrm>
          <a:off x="0" y="552"/>
          <a:ext cx="5303520" cy="129290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8E3308-DDF8-4C3A-AC71-26B82CE61F73}">
      <dsp:nvSpPr>
        <dsp:cNvPr id="0" name=""/>
        <dsp:cNvSpPr/>
      </dsp:nvSpPr>
      <dsp:spPr>
        <a:xfrm>
          <a:off x="391104" y="291456"/>
          <a:ext cx="711098" cy="7110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23C315-7715-43B2-9DA8-1479A8BB4545}">
      <dsp:nvSpPr>
        <dsp:cNvPr id="0" name=""/>
        <dsp:cNvSpPr/>
      </dsp:nvSpPr>
      <dsp:spPr>
        <a:xfrm>
          <a:off x="1493307" y="552"/>
          <a:ext cx="3810212" cy="1292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33" tIns="136833" rIns="136833" bIns="136833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Italy remains one of the world's leading wine producers and exporters, with the wine sector playing a vital role in its economy, evidenced by a significant trade surplus and growing export values.</a:t>
          </a:r>
          <a:endParaRPr lang="en-US" sz="1400" kern="1200"/>
        </a:p>
      </dsp:txBody>
      <dsp:txXfrm>
        <a:off x="1493307" y="552"/>
        <a:ext cx="3810212" cy="1292907"/>
      </dsp:txXfrm>
    </dsp:sp>
    <dsp:sp modelId="{A139A4E8-D8E0-40F0-BA9B-F00C3A709AFA}">
      <dsp:nvSpPr>
        <dsp:cNvPr id="0" name=""/>
        <dsp:cNvSpPr/>
      </dsp:nvSpPr>
      <dsp:spPr>
        <a:xfrm>
          <a:off x="0" y="1616686"/>
          <a:ext cx="5303520" cy="129290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D4C516-620B-4879-A19B-205EB1AC6839}">
      <dsp:nvSpPr>
        <dsp:cNvPr id="0" name=""/>
        <dsp:cNvSpPr/>
      </dsp:nvSpPr>
      <dsp:spPr>
        <a:xfrm>
          <a:off x="391104" y="1907590"/>
          <a:ext cx="711098" cy="7110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13DF1-7F1D-4EC4-83D9-09DD86F89CAE}">
      <dsp:nvSpPr>
        <dsp:cNvPr id="0" name=""/>
        <dsp:cNvSpPr/>
      </dsp:nvSpPr>
      <dsp:spPr>
        <a:xfrm>
          <a:off x="1493307" y="1616686"/>
          <a:ext cx="3810212" cy="1292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33" tIns="136833" rIns="136833" bIns="136833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ARMAX model with ARIMA(1,1,0) errors emerged as the best performer, with a Mean Absolute Percentage Error (MAPE) of 4.10%. This model effectively utilized wine exports as a regressor to forecast future prices.</a:t>
          </a:r>
          <a:endParaRPr lang="en-US" sz="1400" kern="1200"/>
        </a:p>
      </dsp:txBody>
      <dsp:txXfrm>
        <a:off x="1493307" y="1616686"/>
        <a:ext cx="3810212" cy="1292907"/>
      </dsp:txXfrm>
    </dsp:sp>
    <dsp:sp modelId="{E4C91C6A-B4A1-4585-BF49-8E9A5265F1B6}">
      <dsp:nvSpPr>
        <dsp:cNvPr id="0" name=""/>
        <dsp:cNvSpPr/>
      </dsp:nvSpPr>
      <dsp:spPr>
        <a:xfrm>
          <a:off x="0" y="3232820"/>
          <a:ext cx="5303520" cy="129290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1C1AC8-5776-45F9-B09D-45A6332BA2ED}">
      <dsp:nvSpPr>
        <dsp:cNvPr id="0" name=""/>
        <dsp:cNvSpPr/>
      </dsp:nvSpPr>
      <dsp:spPr>
        <a:xfrm>
          <a:off x="391104" y="3523724"/>
          <a:ext cx="711098" cy="7110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BD009A-4C42-4A8A-8C35-1E845EF17774}">
      <dsp:nvSpPr>
        <dsp:cNvPr id="0" name=""/>
        <dsp:cNvSpPr/>
      </dsp:nvSpPr>
      <dsp:spPr>
        <a:xfrm>
          <a:off x="1493307" y="3232820"/>
          <a:ext cx="3810212" cy="1292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33" tIns="136833" rIns="136833" bIns="136833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Using our chosen model, we forecasted wine prices from 2022 to 2026. The predictions indicate a stable trend with slight fluctuations, providing valuable insights for stakeholders in the wine industry.</a:t>
          </a:r>
          <a:endParaRPr lang="en-US" sz="1400" kern="1200"/>
        </a:p>
      </dsp:txBody>
      <dsp:txXfrm>
        <a:off x="1493307" y="3232820"/>
        <a:ext cx="3810212" cy="12929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CCB2E7-8C21-4A56-B8CA-EB58F185387B}">
      <dsp:nvSpPr>
        <dsp:cNvPr id="0" name=""/>
        <dsp:cNvSpPr/>
      </dsp:nvSpPr>
      <dsp:spPr>
        <a:xfrm>
          <a:off x="0" y="1878"/>
          <a:ext cx="5303520" cy="95211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E79DED-6A7F-40D9-91CA-60DF625B0753}">
      <dsp:nvSpPr>
        <dsp:cNvPr id="0" name=""/>
        <dsp:cNvSpPr/>
      </dsp:nvSpPr>
      <dsp:spPr>
        <a:xfrm>
          <a:off x="288013" y="216103"/>
          <a:ext cx="523660" cy="5236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B7F6CC-3D94-4998-AC4C-67CAE30ACFD5}">
      <dsp:nvSpPr>
        <dsp:cNvPr id="0" name=""/>
        <dsp:cNvSpPr/>
      </dsp:nvSpPr>
      <dsp:spPr>
        <a:xfrm>
          <a:off x="1099687" y="1878"/>
          <a:ext cx="2386584" cy="952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65" tIns="100765" rIns="100765" bIns="100765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/>
            <a:t>Incorporate Additional Variables</a:t>
          </a:r>
          <a:endParaRPr lang="en-US" sz="2100" kern="1200"/>
        </a:p>
      </dsp:txBody>
      <dsp:txXfrm>
        <a:off x="1099687" y="1878"/>
        <a:ext cx="2386584" cy="952110"/>
      </dsp:txXfrm>
    </dsp:sp>
    <dsp:sp modelId="{A036830E-A79D-46F6-B6E0-73B08DB5B981}">
      <dsp:nvSpPr>
        <dsp:cNvPr id="0" name=""/>
        <dsp:cNvSpPr/>
      </dsp:nvSpPr>
      <dsp:spPr>
        <a:xfrm>
          <a:off x="3486271" y="1878"/>
          <a:ext cx="1817248" cy="952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65" tIns="100765" rIns="100765" bIns="100765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/>
            <a:t>Climate data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/>
            <a:t>Consumer preferences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/>
            <a:t>Economic indicators</a:t>
          </a:r>
          <a:endParaRPr lang="en-US" sz="1300" kern="1200"/>
        </a:p>
      </dsp:txBody>
      <dsp:txXfrm>
        <a:off x="3486271" y="1878"/>
        <a:ext cx="1817248" cy="952110"/>
      </dsp:txXfrm>
    </dsp:sp>
    <dsp:sp modelId="{D4E5087F-A881-4042-8333-4AAE50C9FA39}">
      <dsp:nvSpPr>
        <dsp:cNvPr id="0" name=""/>
        <dsp:cNvSpPr/>
      </dsp:nvSpPr>
      <dsp:spPr>
        <a:xfrm>
          <a:off x="0" y="1192016"/>
          <a:ext cx="5303520" cy="95211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A5B954-2E98-429D-98F9-80BC073E168C}">
      <dsp:nvSpPr>
        <dsp:cNvPr id="0" name=""/>
        <dsp:cNvSpPr/>
      </dsp:nvSpPr>
      <dsp:spPr>
        <a:xfrm>
          <a:off x="288013" y="1406240"/>
          <a:ext cx="523660" cy="5236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2F95B3-28D7-44A8-B2C2-AB7EF9564A68}">
      <dsp:nvSpPr>
        <dsp:cNvPr id="0" name=""/>
        <dsp:cNvSpPr/>
      </dsp:nvSpPr>
      <dsp:spPr>
        <a:xfrm>
          <a:off x="1099687" y="1192016"/>
          <a:ext cx="2386584" cy="952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65" tIns="100765" rIns="100765" bIns="100765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/>
            <a:t>Expand Dataset</a:t>
          </a:r>
          <a:endParaRPr lang="en-US" sz="2100" kern="1200"/>
        </a:p>
      </dsp:txBody>
      <dsp:txXfrm>
        <a:off x="1099687" y="1192016"/>
        <a:ext cx="2386584" cy="952110"/>
      </dsp:txXfrm>
    </dsp:sp>
    <dsp:sp modelId="{73626564-C052-4A14-84DD-71519E32A208}">
      <dsp:nvSpPr>
        <dsp:cNvPr id="0" name=""/>
        <dsp:cNvSpPr/>
      </dsp:nvSpPr>
      <dsp:spPr>
        <a:xfrm>
          <a:off x="3486271" y="1192016"/>
          <a:ext cx="1817248" cy="952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65" tIns="100765" rIns="100765" bIns="100765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/>
            <a:t>Add data from other wine-producing countries</a:t>
          </a:r>
          <a:endParaRPr lang="en-US" sz="1300" kern="1200"/>
        </a:p>
      </dsp:txBody>
      <dsp:txXfrm>
        <a:off x="3486271" y="1192016"/>
        <a:ext cx="1817248" cy="952110"/>
      </dsp:txXfrm>
    </dsp:sp>
    <dsp:sp modelId="{058CA580-8BE5-4776-9EE0-35DA10DCF3B5}">
      <dsp:nvSpPr>
        <dsp:cNvPr id="0" name=""/>
        <dsp:cNvSpPr/>
      </dsp:nvSpPr>
      <dsp:spPr>
        <a:xfrm>
          <a:off x="0" y="2382153"/>
          <a:ext cx="5303520" cy="95211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BF2259-BED7-498F-A651-7F13BC0441F2}">
      <dsp:nvSpPr>
        <dsp:cNvPr id="0" name=""/>
        <dsp:cNvSpPr/>
      </dsp:nvSpPr>
      <dsp:spPr>
        <a:xfrm>
          <a:off x="288013" y="2596378"/>
          <a:ext cx="523660" cy="5236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777786-D04B-4471-963D-685B81950877}">
      <dsp:nvSpPr>
        <dsp:cNvPr id="0" name=""/>
        <dsp:cNvSpPr/>
      </dsp:nvSpPr>
      <dsp:spPr>
        <a:xfrm>
          <a:off x="1099687" y="2382153"/>
          <a:ext cx="2386584" cy="952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65" tIns="100765" rIns="100765" bIns="100765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/>
            <a:t>Model Enhancement</a:t>
          </a:r>
          <a:endParaRPr lang="en-US" sz="2100" kern="1200"/>
        </a:p>
      </dsp:txBody>
      <dsp:txXfrm>
        <a:off x="1099687" y="2382153"/>
        <a:ext cx="2386584" cy="952110"/>
      </dsp:txXfrm>
    </dsp:sp>
    <dsp:sp modelId="{93603500-87BB-4B75-9AE1-FE021591363A}">
      <dsp:nvSpPr>
        <dsp:cNvPr id="0" name=""/>
        <dsp:cNvSpPr/>
      </dsp:nvSpPr>
      <dsp:spPr>
        <a:xfrm>
          <a:off x="3486271" y="2382153"/>
          <a:ext cx="1817248" cy="952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65" tIns="100765" rIns="100765" bIns="100765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/>
            <a:t>Experiment with advanced machine learning models</a:t>
          </a:r>
          <a:endParaRPr lang="en-US" sz="1300" kern="1200"/>
        </a:p>
      </dsp:txBody>
      <dsp:txXfrm>
        <a:off x="3486271" y="2382153"/>
        <a:ext cx="1817248" cy="952110"/>
      </dsp:txXfrm>
    </dsp:sp>
    <dsp:sp modelId="{5479CD0D-0679-40C0-9234-7D5CC748568F}">
      <dsp:nvSpPr>
        <dsp:cNvPr id="0" name=""/>
        <dsp:cNvSpPr/>
      </dsp:nvSpPr>
      <dsp:spPr>
        <a:xfrm>
          <a:off x="0" y="3572291"/>
          <a:ext cx="5303520" cy="95211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626CE1-8621-4620-9A44-F1DE6389A32B}">
      <dsp:nvSpPr>
        <dsp:cNvPr id="0" name=""/>
        <dsp:cNvSpPr/>
      </dsp:nvSpPr>
      <dsp:spPr>
        <a:xfrm>
          <a:off x="288013" y="3786516"/>
          <a:ext cx="523660" cy="5236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1A2E43-AFC8-43F3-A07E-F19291F2FEC2}">
      <dsp:nvSpPr>
        <dsp:cNvPr id="0" name=""/>
        <dsp:cNvSpPr/>
      </dsp:nvSpPr>
      <dsp:spPr>
        <a:xfrm>
          <a:off x="1099687" y="3572291"/>
          <a:ext cx="2386584" cy="952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65" tIns="100765" rIns="100765" bIns="100765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/>
            <a:t>Policy and Market Impact Analysis</a:t>
          </a:r>
          <a:endParaRPr lang="en-US" sz="2100" kern="1200"/>
        </a:p>
      </dsp:txBody>
      <dsp:txXfrm>
        <a:off x="1099687" y="3572291"/>
        <a:ext cx="2386584" cy="952110"/>
      </dsp:txXfrm>
    </dsp:sp>
    <dsp:sp modelId="{24018F33-241B-40EA-BA22-AA2F4C502F26}">
      <dsp:nvSpPr>
        <dsp:cNvPr id="0" name=""/>
        <dsp:cNvSpPr/>
      </dsp:nvSpPr>
      <dsp:spPr>
        <a:xfrm>
          <a:off x="3486271" y="3572291"/>
          <a:ext cx="1817248" cy="952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65" tIns="100765" rIns="100765" bIns="100765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/>
            <a:t>Study the impact of government policies</a:t>
          </a:r>
          <a:endParaRPr lang="en-US" sz="1300" kern="1200"/>
        </a:p>
      </dsp:txBody>
      <dsp:txXfrm>
        <a:off x="3486271" y="3572291"/>
        <a:ext cx="1817248" cy="9521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99948" y="804164"/>
            <a:ext cx="2092325" cy="14185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6/26/24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6/26/24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2" cy="6857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566092" y="6286346"/>
            <a:ext cx="11060430" cy="0"/>
          </a:xfrm>
          <a:custGeom>
            <a:avLst/>
            <a:gdLst/>
            <a:ahLst/>
            <a:cxnLst/>
            <a:rect l="l" t="t" r="r" b="b"/>
            <a:pathLst>
              <a:path w="11060430">
                <a:moveTo>
                  <a:pt x="11059811" y="0"/>
                </a:moveTo>
                <a:lnTo>
                  <a:pt x="0" y="1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577484" y="1883336"/>
            <a:ext cx="11060430" cy="0"/>
          </a:xfrm>
          <a:custGeom>
            <a:avLst/>
            <a:gdLst/>
            <a:ahLst/>
            <a:cxnLst/>
            <a:rect l="l" t="t" r="r" b="b"/>
            <a:pathLst>
              <a:path w="11060430">
                <a:moveTo>
                  <a:pt x="11059811" y="0"/>
                </a:moveTo>
                <a:lnTo>
                  <a:pt x="0" y="1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577484" y="571500"/>
            <a:ext cx="11060430" cy="0"/>
          </a:xfrm>
          <a:custGeom>
            <a:avLst/>
            <a:gdLst/>
            <a:ahLst/>
            <a:cxnLst/>
            <a:rect l="l" t="t" r="r" b="b"/>
            <a:pathLst>
              <a:path w="11060430">
                <a:moveTo>
                  <a:pt x="11059811" y="0"/>
                </a:moveTo>
                <a:lnTo>
                  <a:pt x="0" y="1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88952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6/26/24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2" cy="6857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566092" y="6286346"/>
            <a:ext cx="11060430" cy="0"/>
          </a:xfrm>
          <a:custGeom>
            <a:avLst/>
            <a:gdLst/>
            <a:ahLst/>
            <a:cxnLst/>
            <a:rect l="l" t="t" r="r" b="b"/>
            <a:pathLst>
              <a:path w="11060430">
                <a:moveTo>
                  <a:pt x="11059811" y="0"/>
                </a:moveTo>
                <a:lnTo>
                  <a:pt x="0" y="1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577484" y="1883336"/>
            <a:ext cx="11060430" cy="0"/>
          </a:xfrm>
          <a:custGeom>
            <a:avLst/>
            <a:gdLst/>
            <a:ahLst/>
            <a:cxnLst/>
            <a:rect l="l" t="t" r="r" b="b"/>
            <a:pathLst>
              <a:path w="11060430">
                <a:moveTo>
                  <a:pt x="11059811" y="0"/>
                </a:moveTo>
                <a:lnTo>
                  <a:pt x="0" y="1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577484" y="571500"/>
            <a:ext cx="11060430" cy="0"/>
          </a:xfrm>
          <a:custGeom>
            <a:avLst/>
            <a:gdLst/>
            <a:ahLst/>
            <a:cxnLst/>
            <a:rect l="l" t="t" r="r" b="b"/>
            <a:pathLst>
              <a:path w="11060430">
                <a:moveTo>
                  <a:pt x="11059811" y="0"/>
                </a:moveTo>
                <a:lnTo>
                  <a:pt x="0" y="1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571500" y="571500"/>
            <a:ext cx="11060430" cy="0"/>
          </a:xfrm>
          <a:custGeom>
            <a:avLst/>
            <a:gdLst/>
            <a:ahLst/>
            <a:cxnLst/>
            <a:rect l="l" t="t" r="r" b="b"/>
            <a:pathLst>
              <a:path w="11060430">
                <a:moveTo>
                  <a:pt x="11059811" y="0"/>
                </a:moveTo>
                <a:lnTo>
                  <a:pt x="0" y="1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7742481" y="571500"/>
            <a:ext cx="0" cy="5715000"/>
          </a:xfrm>
          <a:custGeom>
            <a:avLst/>
            <a:gdLst/>
            <a:ahLst/>
            <a:cxnLst/>
            <a:rect l="l" t="t" r="r" b="b"/>
            <a:pathLst>
              <a:path h="5715000">
                <a:moveTo>
                  <a:pt x="0" y="0"/>
                </a:moveTo>
                <a:lnTo>
                  <a:pt x="1" y="571500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577484" y="6283518"/>
            <a:ext cx="11060430" cy="0"/>
          </a:xfrm>
          <a:custGeom>
            <a:avLst/>
            <a:gdLst/>
            <a:ahLst/>
            <a:cxnLst/>
            <a:rect l="l" t="t" r="r" b="b"/>
            <a:pathLst>
              <a:path w="11060430">
                <a:moveTo>
                  <a:pt x="11059811" y="0"/>
                </a:moveTo>
                <a:lnTo>
                  <a:pt x="0" y="1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6/26/24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6/26/24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8952" cy="6857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566092" y="6286346"/>
            <a:ext cx="11060430" cy="0"/>
          </a:xfrm>
          <a:custGeom>
            <a:avLst/>
            <a:gdLst/>
            <a:ahLst/>
            <a:cxnLst/>
            <a:rect l="l" t="t" r="r" b="b"/>
            <a:pathLst>
              <a:path w="11060430">
                <a:moveTo>
                  <a:pt x="11059811" y="0"/>
                </a:moveTo>
                <a:lnTo>
                  <a:pt x="0" y="1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577484" y="1883336"/>
            <a:ext cx="11060430" cy="0"/>
          </a:xfrm>
          <a:custGeom>
            <a:avLst/>
            <a:gdLst/>
            <a:ahLst/>
            <a:cxnLst/>
            <a:rect l="l" t="t" r="r" b="b"/>
            <a:pathLst>
              <a:path w="11060430">
                <a:moveTo>
                  <a:pt x="11059811" y="0"/>
                </a:moveTo>
                <a:lnTo>
                  <a:pt x="0" y="1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577484" y="571500"/>
            <a:ext cx="11060430" cy="0"/>
          </a:xfrm>
          <a:custGeom>
            <a:avLst/>
            <a:gdLst/>
            <a:ahLst/>
            <a:cxnLst/>
            <a:rect l="l" t="t" r="r" b="b"/>
            <a:pathLst>
              <a:path w="11060430">
                <a:moveTo>
                  <a:pt x="11059811" y="0"/>
                </a:moveTo>
                <a:lnTo>
                  <a:pt x="0" y="1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99948" y="804164"/>
            <a:ext cx="3091815" cy="2065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27050" y="2070100"/>
            <a:ext cx="11149330" cy="31343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6/26/24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99948" y="4824984"/>
            <a:ext cx="6414135" cy="122364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 marR="5080">
              <a:lnSpc>
                <a:spcPts val="4510"/>
              </a:lnSpc>
              <a:spcBef>
                <a:spcPts val="590"/>
              </a:spcBef>
            </a:pPr>
            <a:r>
              <a:rPr sz="4100" spc="125" dirty="0">
                <a:solidFill>
                  <a:srgbClr val="FFFFFF"/>
                </a:solidFill>
                <a:latin typeface="Times New Roman"/>
                <a:cs typeface="Times New Roman"/>
              </a:rPr>
              <a:t>Wine</a:t>
            </a:r>
            <a:r>
              <a:rPr sz="4100" spc="1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100" spc="270" dirty="0">
                <a:solidFill>
                  <a:srgbClr val="FFFFFF"/>
                </a:solidFill>
                <a:latin typeface="Times New Roman"/>
                <a:cs typeface="Times New Roman"/>
              </a:rPr>
              <a:t>Price</a:t>
            </a:r>
            <a:r>
              <a:rPr sz="4100" spc="1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100" spc="210" dirty="0">
                <a:solidFill>
                  <a:srgbClr val="FFFFFF"/>
                </a:solidFill>
                <a:latin typeface="Times New Roman"/>
                <a:cs typeface="Times New Roman"/>
              </a:rPr>
              <a:t>Prediction</a:t>
            </a:r>
            <a:r>
              <a:rPr sz="4100" spc="1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100" spc="90" dirty="0">
                <a:solidFill>
                  <a:srgbClr val="FFFFFF"/>
                </a:solidFill>
                <a:latin typeface="Times New Roman"/>
                <a:cs typeface="Times New Roman"/>
              </a:rPr>
              <a:t>in </a:t>
            </a:r>
            <a:r>
              <a:rPr sz="4100" spc="130" dirty="0">
                <a:solidFill>
                  <a:srgbClr val="FFFFFF"/>
                </a:solidFill>
                <a:latin typeface="Times New Roman"/>
                <a:cs typeface="Times New Roman"/>
              </a:rPr>
              <a:t>Italy:</a:t>
            </a:r>
            <a:r>
              <a:rPr sz="4100" spc="1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1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4100" spc="1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100" spc="360" dirty="0">
                <a:solidFill>
                  <a:srgbClr val="FFFFFF"/>
                </a:solidFill>
                <a:latin typeface="Times New Roman"/>
                <a:cs typeface="Times New Roman"/>
              </a:rPr>
              <a:t>Data-</a:t>
            </a:r>
            <a:r>
              <a:rPr sz="4100" spc="180" dirty="0">
                <a:solidFill>
                  <a:srgbClr val="FFFFFF"/>
                </a:solidFill>
                <a:latin typeface="Times New Roman"/>
                <a:cs typeface="Times New Roman"/>
              </a:rPr>
              <a:t>Driven</a:t>
            </a:r>
            <a:r>
              <a:rPr sz="4100" spc="1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100" spc="200" dirty="0">
                <a:solidFill>
                  <a:srgbClr val="FFFFFF"/>
                </a:solidFill>
                <a:latin typeface="Times New Roman"/>
                <a:cs typeface="Times New Roman"/>
              </a:rPr>
              <a:t>Study</a:t>
            </a:r>
            <a:endParaRPr sz="41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21256" y="4721859"/>
            <a:ext cx="2794000" cy="976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30000"/>
              </a:lnSpc>
              <a:spcBef>
                <a:spcPts val="100"/>
              </a:spcBef>
            </a:pPr>
            <a:r>
              <a:rPr sz="1600" spc="229" dirty="0">
                <a:solidFill>
                  <a:srgbClr val="FFFFFF"/>
                </a:solidFill>
                <a:latin typeface="Tahoma"/>
                <a:cs typeface="Tahoma"/>
              </a:rPr>
              <a:t>BU</a:t>
            </a:r>
            <a:r>
              <a:rPr sz="16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1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6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2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6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1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6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1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6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1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600" spc="4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18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600" spc="-2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2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6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1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6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2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6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18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6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2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6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18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600" spc="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34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600" spc="4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600" spc="-200" dirty="0">
                <a:solidFill>
                  <a:srgbClr val="FFFFFF"/>
                </a:solidFill>
                <a:latin typeface="Tahoma"/>
                <a:cs typeface="Tahoma"/>
              </a:rPr>
              <a:t> I</a:t>
            </a:r>
            <a:r>
              <a:rPr sz="16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325" dirty="0">
                <a:solidFill>
                  <a:srgbClr val="FFFFFF"/>
                </a:solidFill>
                <a:latin typeface="Tahoma"/>
                <a:cs typeface="Tahoma"/>
              </a:rPr>
              <a:t>NANCI</a:t>
            </a:r>
            <a:r>
              <a:rPr sz="16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215" dirty="0">
                <a:solidFill>
                  <a:srgbClr val="FFFFFF"/>
                </a:solidFill>
                <a:latin typeface="Tahoma"/>
                <a:cs typeface="Tahoma"/>
              </a:rPr>
              <a:t>AL</a:t>
            </a:r>
            <a:r>
              <a:rPr sz="1600" spc="4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114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600" spc="-2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140" dirty="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r>
              <a:rPr sz="1600" spc="-2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spc="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270" dirty="0">
                <a:solidFill>
                  <a:srgbClr val="FFFFFF"/>
                </a:solidFill>
                <a:latin typeface="Tahoma"/>
                <a:cs typeface="Tahoma"/>
              </a:rPr>
              <a:t>2023</a:t>
            </a:r>
            <a:r>
              <a:rPr sz="16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90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16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270" dirty="0">
                <a:solidFill>
                  <a:srgbClr val="FFFFFF"/>
                </a:solidFill>
                <a:latin typeface="Tahoma"/>
                <a:cs typeface="Tahoma"/>
              </a:rPr>
              <a:t>2024</a:t>
            </a:r>
            <a:r>
              <a:rPr sz="16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61818" y="4607431"/>
            <a:ext cx="11059160" cy="1685289"/>
            <a:chOff x="561818" y="4607431"/>
            <a:chExt cx="11059160" cy="1685289"/>
          </a:xfrm>
        </p:grpSpPr>
        <p:sp>
          <p:nvSpPr>
            <p:cNvPr id="6" name="object 6"/>
            <p:cNvSpPr/>
            <p:nvPr/>
          </p:nvSpPr>
          <p:spPr>
            <a:xfrm>
              <a:off x="565868" y="4610606"/>
              <a:ext cx="11055350" cy="0"/>
            </a:xfrm>
            <a:custGeom>
              <a:avLst/>
              <a:gdLst/>
              <a:ahLst/>
              <a:cxnLst/>
              <a:rect l="l" t="t" r="r" b="b"/>
              <a:pathLst>
                <a:path w="11055350">
                  <a:moveTo>
                    <a:pt x="11054799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34300" y="4614652"/>
              <a:ext cx="0" cy="1675130"/>
            </a:xfrm>
            <a:custGeom>
              <a:avLst/>
              <a:gdLst/>
              <a:ahLst/>
              <a:cxnLst/>
              <a:rect l="l" t="t" r="r" b="b"/>
              <a:pathLst>
                <a:path h="1675129">
                  <a:moveTo>
                    <a:pt x="0" y="0"/>
                  </a:moveTo>
                  <a:lnTo>
                    <a:pt x="1" y="1674861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61818" y="6289513"/>
              <a:ext cx="11055350" cy="0"/>
            </a:xfrm>
            <a:custGeom>
              <a:avLst/>
              <a:gdLst/>
              <a:ahLst/>
              <a:cxnLst/>
              <a:rect l="l" t="t" r="r" b="b"/>
              <a:pathLst>
                <a:path w="11055350">
                  <a:moveTo>
                    <a:pt x="11054799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415535" y="3383788"/>
            <a:ext cx="2936875" cy="1076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45000"/>
              </a:lnSpc>
              <a:spcBef>
                <a:spcPts val="100"/>
              </a:spcBef>
              <a:tabLst>
                <a:tab pos="1063625" algn="l"/>
                <a:tab pos="1675130" algn="l"/>
              </a:tabLst>
            </a:pPr>
            <a:r>
              <a:rPr sz="1600" spc="155" dirty="0">
                <a:solidFill>
                  <a:srgbClr val="FFFFFF"/>
                </a:solidFill>
                <a:latin typeface="Tahoma"/>
                <a:cs typeface="Tahoma"/>
              </a:rPr>
              <a:t>FR</a:t>
            </a:r>
            <a:r>
              <a:rPr sz="16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1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6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18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6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6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18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6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1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1600" spc="19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6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6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6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204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6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150" dirty="0">
                <a:solidFill>
                  <a:srgbClr val="FFFFFF"/>
                </a:solidFill>
                <a:latin typeface="Tahoma"/>
                <a:cs typeface="Tahoma"/>
              </a:rPr>
              <a:t>LE </a:t>
            </a:r>
            <a:r>
              <a:rPr sz="1600" spc="260" dirty="0">
                <a:solidFill>
                  <a:srgbClr val="FFFFFF"/>
                </a:solidFill>
                <a:latin typeface="Tahoma"/>
                <a:cs typeface="Tahoma"/>
              </a:rPr>
              <a:t>DA</a:t>
            </a:r>
            <a:r>
              <a:rPr sz="1600" spc="-2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6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204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60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114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6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1600" spc="18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6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Z</a:t>
            </a:r>
            <a:r>
              <a:rPr sz="16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Z</a:t>
            </a:r>
            <a:r>
              <a:rPr sz="16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endParaRPr sz="1600">
              <a:latin typeface="Tahoma"/>
              <a:cs typeface="Tahoma"/>
            </a:endParaRPr>
          </a:p>
          <a:p>
            <a:pPr marR="29845" algn="ctr">
              <a:lnSpc>
                <a:spcPct val="100000"/>
              </a:lnSpc>
              <a:spcBef>
                <a:spcPts val="790"/>
              </a:spcBef>
            </a:pPr>
            <a:r>
              <a:rPr sz="1600" spc="170" dirty="0">
                <a:solidFill>
                  <a:srgbClr val="FFFFFF"/>
                </a:solidFill>
                <a:latin typeface="Tahoma"/>
                <a:cs typeface="Tahoma"/>
              </a:rPr>
              <a:t>TH</a:t>
            </a:r>
            <a:r>
              <a:rPr sz="16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2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6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18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6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600" spc="5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1600" spc="-4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6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2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6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6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6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1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A09ACA-91E8-695F-CA7D-2F6A9314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948" y="804164"/>
            <a:ext cx="5191252" cy="1477328"/>
          </a:xfrm>
        </p:spPr>
        <p:txBody>
          <a:bodyPr/>
          <a:lstStyle/>
          <a:p>
            <a:r>
              <a:rPr lang="it-IT" dirty="0"/>
              <a:t>1986, the </a:t>
            </a:r>
            <a:r>
              <a:rPr lang="it-IT" dirty="0" err="1"/>
              <a:t>scandal</a:t>
            </a:r>
            <a:endParaRPr lang="it-IT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FEB979E5-063E-BC83-D2BA-2DEDB9F0849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0355" y="2162774"/>
            <a:ext cx="4665593" cy="2829151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696BB390-307A-3DCE-3EAF-00FA5E8CF4F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35600" y="2162774"/>
            <a:ext cx="6172112" cy="272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040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2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4390"/>
              </a:lnSpc>
              <a:spcBef>
                <a:spcPts val="585"/>
              </a:spcBef>
            </a:pPr>
            <a:r>
              <a:rPr sz="4000" spc="175" dirty="0"/>
              <a:t>Correlation </a:t>
            </a:r>
            <a:r>
              <a:rPr sz="4000" spc="210" dirty="0"/>
              <a:t>matrix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568601" y="573026"/>
            <a:ext cx="11057890" cy="5716905"/>
            <a:chOff x="568601" y="573026"/>
            <a:chExt cx="11057890" cy="5716905"/>
          </a:xfrm>
        </p:grpSpPr>
        <p:sp>
          <p:nvSpPr>
            <p:cNvPr id="5" name="object 5"/>
            <p:cNvSpPr/>
            <p:nvPr/>
          </p:nvSpPr>
          <p:spPr>
            <a:xfrm>
              <a:off x="568601" y="576201"/>
              <a:ext cx="11055350" cy="0"/>
            </a:xfrm>
            <a:custGeom>
              <a:avLst/>
              <a:gdLst/>
              <a:ahLst/>
              <a:cxnLst/>
              <a:rect l="l" t="t" r="r" b="b"/>
              <a:pathLst>
                <a:path w="11055350">
                  <a:moveTo>
                    <a:pt x="11054799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19600" y="588336"/>
              <a:ext cx="0" cy="5698490"/>
            </a:xfrm>
            <a:custGeom>
              <a:avLst/>
              <a:gdLst/>
              <a:ahLst/>
              <a:cxnLst/>
              <a:rect l="l" t="t" r="r" b="b"/>
              <a:pathLst>
                <a:path h="5698490">
                  <a:moveTo>
                    <a:pt x="0" y="0"/>
                  </a:moveTo>
                  <a:lnTo>
                    <a:pt x="1" y="5698164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09959" y="850792"/>
              <a:ext cx="6307686" cy="520384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71499" y="6286499"/>
              <a:ext cx="11055350" cy="0"/>
            </a:xfrm>
            <a:custGeom>
              <a:avLst/>
              <a:gdLst/>
              <a:ahLst/>
              <a:cxnLst/>
              <a:rect l="l" t="t" r="r" b="b"/>
              <a:pathLst>
                <a:path w="11055350">
                  <a:moveTo>
                    <a:pt x="11054799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07392" y="3391915"/>
            <a:ext cx="3031490" cy="2488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marR="163195" indent="-228600">
              <a:lnSpc>
                <a:spcPct val="120000"/>
              </a:lnSpc>
              <a:spcBef>
                <a:spcPts val="100"/>
              </a:spcBef>
              <a:buSzPct val="80000"/>
              <a:buFont typeface="Arial MT"/>
              <a:buChar char="•"/>
              <a:tabLst>
                <a:tab pos="240665" algn="l"/>
              </a:tabLst>
            </a:pPr>
            <a:r>
              <a:rPr sz="1750" dirty="0">
                <a:solidFill>
                  <a:srgbClr val="FFFFFF"/>
                </a:solidFill>
                <a:latin typeface="Tahoma"/>
                <a:cs typeface="Tahoma"/>
              </a:rPr>
              <a:t>Exports</a:t>
            </a:r>
            <a:r>
              <a:rPr sz="175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50" spc="8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75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50" dirty="0">
                <a:solidFill>
                  <a:srgbClr val="FFFFFF"/>
                </a:solidFill>
                <a:latin typeface="Tahoma"/>
                <a:cs typeface="Tahoma"/>
              </a:rPr>
              <a:t>Price:</a:t>
            </a:r>
            <a:r>
              <a:rPr sz="175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Strong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positive</a:t>
            </a:r>
            <a:r>
              <a:rPr sz="1800" spc="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correlation</a:t>
            </a:r>
            <a:r>
              <a:rPr sz="18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Tahoma"/>
                <a:cs typeface="Tahoma"/>
              </a:rPr>
              <a:t>(0.76)</a:t>
            </a:r>
            <a:endParaRPr sz="1800">
              <a:latin typeface="Tahoma"/>
              <a:cs typeface="Tahoma"/>
            </a:endParaRPr>
          </a:p>
          <a:p>
            <a:pPr marL="240665" marR="5080" indent="-228600">
              <a:lnSpc>
                <a:spcPct val="120000"/>
              </a:lnSpc>
              <a:spcBef>
                <a:spcPts val="625"/>
              </a:spcBef>
              <a:buSzPct val="80000"/>
              <a:buFont typeface="Arial MT"/>
              <a:buChar char="•"/>
              <a:tabLst>
                <a:tab pos="240665" algn="l"/>
              </a:tabLst>
            </a:pPr>
            <a:r>
              <a:rPr sz="1750" spc="114" dirty="0">
                <a:solidFill>
                  <a:srgbClr val="FFFFFF"/>
                </a:solidFill>
                <a:latin typeface="Tahoma"/>
                <a:cs typeface="Tahoma"/>
              </a:rPr>
              <a:t>Food</a:t>
            </a:r>
            <a:r>
              <a:rPr sz="175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50" spc="8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75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50" dirty="0">
                <a:solidFill>
                  <a:srgbClr val="FFFFFF"/>
                </a:solidFill>
                <a:latin typeface="Tahoma"/>
                <a:cs typeface="Tahoma"/>
              </a:rPr>
              <a:t>Price:</a:t>
            </a:r>
            <a:r>
              <a:rPr sz="175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Strong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negative</a:t>
            </a:r>
            <a:r>
              <a:rPr sz="18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correlation</a:t>
            </a:r>
            <a:r>
              <a:rPr sz="1800" spc="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35" dirty="0">
                <a:solidFill>
                  <a:srgbClr val="FFFFFF"/>
                </a:solidFill>
                <a:latin typeface="Tahoma"/>
                <a:cs typeface="Tahoma"/>
              </a:rPr>
              <a:t>(-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0.95)</a:t>
            </a:r>
            <a:endParaRPr sz="1800">
              <a:latin typeface="Tahoma"/>
              <a:cs typeface="Tahoma"/>
            </a:endParaRPr>
          </a:p>
          <a:p>
            <a:pPr marL="240665" marR="163195" indent="-228600">
              <a:lnSpc>
                <a:spcPct val="121100"/>
              </a:lnSpc>
              <a:spcBef>
                <a:spcPts val="635"/>
              </a:spcBef>
              <a:buSzPct val="80000"/>
              <a:buFont typeface="Arial MT"/>
              <a:buChar char="•"/>
              <a:tabLst>
                <a:tab pos="240665" algn="l"/>
              </a:tabLst>
            </a:pPr>
            <a:r>
              <a:rPr sz="1750" spc="85" dirty="0">
                <a:solidFill>
                  <a:srgbClr val="FFFFFF"/>
                </a:solidFill>
                <a:latin typeface="Tahoma"/>
                <a:cs typeface="Tahoma"/>
              </a:rPr>
              <a:t>Grapes</a:t>
            </a:r>
            <a:r>
              <a:rPr sz="175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50" spc="8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75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50" spc="60" dirty="0">
                <a:solidFill>
                  <a:srgbClr val="FFFFFF"/>
                </a:solidFill>
                <a:latin typeface="Tahoma"/>
                <a:cs typeface="Tahoma"/>
              </a:rPr>
              <a:t>Wine </a:t>
            </a:r>
            <a:r>
              <a:rPr sz="1750" dirty="0">
                <a:solidFill>
                  <a:srgbClr val="FFFFFF"/>
                </a:solidFill>
                <a:latin typeface="Tahoma"/>
                <a:cs typeface="Tahoma"/>
              </a:rPr>
              <a:t>Production:</a:t>
            </a:r>
            <a:r>
              <a:rPr sz="1750" spc="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Very</a:t>
            </a:r>
            <a:r>
              <a:rPr sz="1800" spc="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Tahoma"/>
                <a:cs typeface="Tahoma"/>
              </a:rPr>
              <a:t>high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positive</a:t>
            </a:r>
            <a:r>
              <a:rPr sz="1800" spc="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correlation</a:t>
            </a:r>
            <a:r>
              <a:rPr sz="18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Tahoma"/>
                <a:cs typeface="Tahoma"/>
              </a:rPr>
              <a:t>(0.99)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2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34610" y="4575555"/>
            <a:ext cx="2990215" cy="147066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marR="5080">
              <a:lnSpc>
                <a:spcPct val="89400"/>
              </a:lnSpc>
              <a:spcBef>
                <a:spcPts val="530"/>
              </a:spcBef>
            </a:pPr>
            <a:r>
              <a:rPr sz="3400" spc="125" dirty="0">
                <a:solidFill>
                  <a:srgbClr val="FFFFFF"/>
                </a:solidFill>
                <a:latin typeface="Georgia"/>
                <a:cs typeface="Georgia"/>
              </a:rPr>
              <a:t>ACF</a:t>
            </a:r>
            <a:r>
              <a:rPr sz="34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400" dirty="0">
                <a:solidFill>
                  <a:srgbClr val="FFFFFF"/>
                </a:solidFill>
                <a:latin typeface="Georgia"/>
                <a:cs typeface="Georgia"/>
              </a:rPr>
              <a:t>and</a:t>
            </a:r>
            <a:r>
              <a:rPr sz="3400" spc="4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400" spc="85" dirty="0">
                <a:solidFill>
                  <a:srgbClr val="FFFFFF"/>
                </a:solidFill>
                <a:latin typeface="Georgia"/>
                <a:cs typeface="Georgia"/>
              </a:rPr>
              <a:t>PACF </a:t>
            </a:r>
            <a:r>
              <a:rPr sz="3400" spc="50" dirty="0">
                <a:solidFill>
                  <a:srgbClr val="FFFFFF"/>
                </a:solidFill>
                <a:latin typeface="Georgia"/>
                <a:cs typeface="Georgia"/>
              </a:rPr>
              <a:t>for</a:t>
            </a:r>
            <a:r>
              <a:rPr sz="3400" spc="1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400" spc="170" dirty="0">
                <a:solidFill>
                  <a:srgbClr val="FFFFFF"/>
                </a:solidFill>
                <a:latin typeface="Georgia"/>
                <a:cs typeface="Georgia"/>
              </a:rPr>
              <a:t>every </a:t>
            </a:r>
            <a:r>
              <a:rPr sz="3400" spc="105" dirty="0">
                <a:solidFill>
                  <a:srgbClr val="FFFFFF"/>
                </a:solidFill>
                <a:latin typeface="Georgia"/>
                <a:cs typeface="Georgia"/>
              </a:rPr>
              <a:t>regressor</a:t>
            </a:r>
            <a:endParaRPr sz="3400">
              <a:latin typeface="Georgia"/>
              <a:cs typeface="Georg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1332" y="571500"/>
            <a:ext cx="11055350" cy="5718175"/>
            <a:chOff x="571332" y="571500"/>
            <a:chExt cx="11055350" cy="571817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71263" y="571500"/>
              <a:ext cx="3970315" cy="327551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8257" y="571500"/>
              <a:ext cx="3970315" cy="327551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71332" y="4337067"/>
              <a:ext cx="11055350" cy="0"/>
            </a:xfrm>
            <a:custGeom>
              <a:avLst/>
              <a:gdLst/>
              <a:ahLst/>
              <a:cxnLst/>
              <a:rect l="l" t="t" r="r" b="b"/>
              <a:pathLst>
                <a:path w="11055350">
                  <a:moveTo>
                    <a:pt x="11054799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1499" y="6286500"/>
              <a:ext cx="11055350" cy="0"/>
            </a:xfrm>
            <a:custGeom>
              <a:avLst/>
              <a:gdLst/>
              <a:ahLst/>
              <a:cxnLst/>
              <a:rect l="l" t="t" r="r" b="b"/>
              <a:pathLst>
                <a:path w="11055350">
                  <a:moveTo>
                    <a:pt x="11054799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19599" y="4337067"/>
              <a:ext cx="0" cy="1949450"/>
            </a:xfrm>
            <a:custGeom>
              <a:avLst/>
              <a:gdLst/>
              <a:ahLst/>
              <a:cxnLst/>
              <a:rect l="l" t="t" r="r" b="b"/>
              <a:pathLst>
                <a:path h="1949450">
                  <a:moveTo>
                    <a:pt x="0" y="0"/>
                  </a:moveTo>
                  <a:lnTo>
                    <a:pt x="1" y="194943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864205" y="4583683"/>
            <a:ext cx="5914390" cy="1424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74930" indent="-228600">
              <a:lnSpc>
                <a:spcPct val="121100"/>
              </a:lnSpc>
              <a:spcBef>
                <a:spcPts val="100"/>
              </a:spcBef>
              <a:buSzPct val="80000"/>
              <a:buFont typeface="Arial MT"/>
              <a:buChar char="•"/>
              <a:tabLst>
                <a:tab pos="241300" algn="l"/>
              </a:tabLst>
            </a:pPr>
            <a:r>
              <a:rPr sz="1750" spc="85" dirty="0">
                <a:solidFill>
                  <a:srgbClr val="FFFFFF"/>
                </a:solidFill>
                <a:latin typeface="Tahoma"/>
                <a:cs typeface="Tahoma"/>
              </a:rPr>
              <a:t>ACF:</a:t>
            </a:r>
            <a:r>
              <a:rPr sz="17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50" dirty="0">
                <a:solidFill>
                  <a:srgbClr val="FFFFFF"/>
                </a:solidFill>
                <a:latin typeface="Tahoma"/>
                <a:cs typeface="Tahoma"/>
              </a:rPr>
              <a:t>Prices</a:t>
            </a:r>
            <a:r>
              <a:rPr sz="175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50" spc="80" dirty="0">
                <a:solidFill>
                  <a:srgbClr val="FFFFFF"/>
                </a:solidFill>
                <a:latin typeface="Tahoma"/>
                <a:cs typeface="Tahoma"/>
              </a:rPr>
              <a:t>&amp;</a:t>
            </a:r>
            <a:r>
              <a:rPr sz="17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50" dirty="0">
                <a:solidFill>
                  <a:srgbClr val="FFFFFF"/>
                </a:solidFill>
                <a:latin typeface="Tahoma"/>
                <a:cs typeface="Tahoma"/>
              </a:rPr>
              <a:t>Exports:</a:t>
            </a:r>
            <a:r>
              <a:rPr sz="175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Gradual</a:t>
            </a:r>
            <a:r>
              <a:rPr sz="18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linear</a:t>
            </a:r>
            <a:r>
              <a:rPr sz="18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decay,</a:t>
            </a:r>
            <a:r>
              <a:rPr sz="1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indicating autocorrelation</a:t>
            </a:r>
            <a:endParaRPr sz="1800">
              <a:latin typeface="Tahoma"/>
              <a:cs typeface="Tahoma"/>
            </a:endParaRPr>
          </a:p>
          <a:p>
            <a:pPr marL="241300" marR="5080" indent="-228600">
              <a:lnSpc>
                <a:spcPct val="120000"/>
              </a:lnSpc>
              <a:spcBef>
                <a:spcPts val="600"/>
              </a:spcBef>
              <a:buSzPct val="80000"/>
              <a:buFont typeface="Arial MT"/>
              <a:buChar char="•"/>
              <a:tabLst>
                <a:tab pos="241300" algn="l"/>
              </a:tabLst>
            </a:pPr>
            <a:r>
              <a:rPr sz="1750" spc="60" dirty="0">
                <a:solidFill>
                  <a:srgbClr val="FFFFFF"/>
                </a:solidFill>
                <a:latin typeface="Tahoma"/>
                <a:cs typeface="Tahoma"/>
              </a:rPr>
              <a:t>PACF</a:t>
            </a:r>
            <a:r>
              <a:rPr sz="1800" spc="60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50" dirty="0">
                <a:solidFill>
                  <a:srgbClr val="FFFFFF"/>
                </a:solidFill>
                <a:latin typeface="Tahoma"/>
                <a:cs typeface="Tahoma"/>
              </a:rPr>
              <a:t>Prices</a:t>
            </a:r>
            <a:r>
              <a:rPr sz="175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50" spc="80" dirty="0">
                <a:solidFill>
                  <a:srgbClr val="FFFFFF"/>
                </a:solidFill>
                <a:latin typeface="Tahoma"/>
                <a:cs typeface="Tahoma"/>
              </a:rPr>
              <a:t>&amp;</a:t>
            </a:r>
            <a:r>
              <a:rPr sz="175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50" dirty="0">
                <a:solidFill>
                  <a:srgbClr val="FFFFFF"/>
                </a:solidFill>
                <a:latin typeface="Tahoma"/>
                <a:cs typeface="Tahoma"/>
              </a:rPr>
              <a:t>Exports:</a:t>
            </a:r>
            <a:r>
              <a:rPr sz="175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Significant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first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lag,</a:t>
            </a:r>
            <a:r>
              <a:rPr sz="18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diminishing afterwards.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8952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66092" y="6286346"/>
              <a:ext cx="11060430" cy="0"/>
            </a:xfrm>
            <a:custGeom>
              <a:avLst/>
              <a:gdLst/>
              <a:ahLst/>
              <a:cxnLst/>
              <a:rect l="l" t="t" r="r" b="b"/>
              <a:pathLst>
                <a:path w="11060430">
                  <a:moveTo>
                    <a:pt x="11059811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7484" y="1883336"/>
              <a:ext cx="8056245" cy="0"/>
            </a:xfrm>
            <a:custGeom>
              <a:avLst/>
              <a:gdLst/>
              <a:ahLst/>
              <a:cxnLst/>
              <a:rect l="l" t="t" r="r" b="b"/>
              <a:pathLst>
                <a:path w="8056245">
                  <a:moveTo>
                    <a:pt x="0" y="0"/>
                  </a:moveTo>
                  <a:lnTo>
                    <a:pt x="4477424" y="0"/>
                  </a:lnTo>
                </a:path>
                <a:path w="8056245">
                  <a:moveTo>
                    <a:pt x="7459334" y="0"/>
                  </a:moveTo>
                  <a:lnTo>
                    <a:pt x="8055717" y="0"/>
                  </a:lnTo>
                </a:path>
              </a:pathLst>
            </a:custGeom>
            <a:ln w="63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sp>
          <p:nvSpPr>
            <p:cNvPr id="7" name="object 7"/>
            <p:cNvSpPr/>
            <p:nvPr/>
          </p:nvSpPr>
          <p:spPr>
            <a:xfrm>
              <a:off x="11615111" y="1883336"/>
              <a:ext cx="22225" cy="0"/>
            </a:xfrm>
            <a:custGeom>
              <a:avLst/>
              <a:gdLst/>
              <a:ahLst/>
              <a:cxnLst/>
              <a:rect l="l" t="t" r="r" b="b"/>
              <a:pathLst>
                <a:path w="22225">
                  <a:moveTo>
                    <a:pt x="0" y="0"/>
                  </a:moveTo>
                  <a:lnTo>
                    <a:pt x="22184" y="0"/>
                  </a:lnTo>
                </a:path>
              </a:pathLst>
            </a:custGeom>
            <a:ln w="63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88952" cy="6857999"/>
            </a:xfrm>
            <a:prstGeom prst="rect">
              <a:avLst/>
            </a:prstGeom>
          </p:spPr>
        </p:pic>
      </p:grp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559742" y="568325"/>
          <a:ext cx="11050268" cy="57118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53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81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8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8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819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2759">
                <a:tc row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  <a:p>
                      <a:pPr marL="46355" marR="1555115">
                        <a:lnSpc>
                          <a:spcPts val="4420"/>
                        </a:lnSpc>
                      </a:pPr>
                      <a:r>
                        <a:rPr sz="4000" spc="254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Train</a:t>
                      </a:r>
                      <a:r>
                        <a:rPr sz="4000" spc="15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4000" spc="229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sz="4000" spc="39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Test</a:t>
                      </a:r>
                      <a:r>
                        <a:rPr sz="4000" spc="14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4000" spc="27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Set</a:t>
                      </a: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65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3100" spc="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55</a:t>
                      </a:r>
                      <a:r>
                        <a:rPr sz="3100" spc="-19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31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observations</a:t>
                      </a:r>
                      <a:endParaRPr sz="3100">
                        <a:latin typeface="Tahoma"/>
                        <a:cs typeface="Tahoma"/>
                      </a:endParaRPr>
                    </a:p>
                  </a:txBody>
                  <a:tcPr marL="0" marR="0" marT="1752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FA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0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9FA838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FA838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9FA838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752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FA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9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 rowSpan="4">
                  <a:txBody>
                    <a:bodyPr/>
                    <a:lstStyle/>
                    <a:p>
                      <a:pPr marL="673735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sz="300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Train</a:t>
                      </a:r>
                      <a:r>
                        <a:rPr sz="3000" spc="-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300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Set:</a:t>
                      </a:r>
                      <a:endParaRPr sz="3000">
                        <a:latin typeface="Tahoma"/>
                        <a:cs typeface="Tahoma"/>
                      </a:endParaRPr>
                    </a:p>
                  </a:txBody>
                  <a:tcPr marL="0" marR="0" marT="1854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AAE44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9FA838"/>
                      </a:solidFill>
                      <a:prstDash val="solid"/>
                    </a:lnR>
                    <a:lnB w="12700">
                      <a:solidFill>
                        <a:srgbClr val="9FA838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9FA838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9FA838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752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FA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60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854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AAE4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9FA838"/>
                      </a:solidFill>
                      <a:prstDash val="solid"/>
                    </a:lnR>
                    <a:lnB w="12700">
                      <a:solidFill>
                        <a:srgbClr val="9FA838"/>
                      </a:solidFill>
                      <a:prstDash val="soli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FA838"/>
                      </a:solidFill>
                      <a:prstDash val="solid"/>
                    </a:lnL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0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854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AAE44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9FA838"/>
                      </a:solidFill>
                      <a:prstDash val="solid"/>
                    </a:lnR>
                    <a:lnT w="12700">
                      <a:solidFill>
                        <a:srgbClr val="9FA838"/>
                      </a:solidFill>
                      <a:prstDash val="solid"/>
                    </a:lnT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9FA838"/>
                      </a:solidFill>
                      <a:prstDash val="solid"/>
                    </a:lnL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79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854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AAE4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9FA838"/>
                      </a:solidFill>
                      <a:prstDash val="solid"/>
                    </a:lnR>
                    <a:lnT w="12700">
                      <a:solidFill>
                        <a:srgbClr val="9FA838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FA838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9FA838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 marL="1098550" marR="249554" indent="-842010">
                        <a:lnSpc>
                          <a:spcPts val="3379"/>
                        </a:lnSpc>
                        <a:spcBef>
                          <a:spcPts val="105"/>
                        </a:spcBef>
                      </a:pPr>
                      <a:r>
                        <a:rPr sz="30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91.67%</a:t>
                      </a:r>
                      <a:r>
                        <a:rPr sz="3000" spc="-1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31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of</a:t>
                      </a:r>
                      <a:r>
                        <a:rPr sz="31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31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the </a:t>
                      </a:r>
                      <a:r>
                        <a:rPr sz="310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data</a:t>
                      </a:r>
                      <a:endParaRPr sz="3100">
                        <a:latin typeface="Tahoma"/>
                        <a:cs typeface="Tahoma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FA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60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9FA838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9FA838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9FA838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FA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465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FA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2958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5048558" y="3622826"/>
          <a:ext cx="6560820" cy="21894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81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8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81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4659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>
                  <a:txBody>
                    <a:bodyPr/>
                    <a:lstStyle/>
                    <a:p>
                      <a:pPr marL="194945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3100" spc="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5</a:t>
                      </a:r>
                      <a:r>
                        <a:rPr sz="3100" spc="-19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31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observations</a:t>
                      </a:r>
                      <a:endParaRPr sz="3100">
                        <a:latin typeface="Tahoma"/>
                        <a:cs typeface="Tahoma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FA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05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9FA838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FA838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9FA838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771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FA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970">
                <a:tc rowSpan="4">
                  <a:txBody>
                    <a:bodyPr/>
                    <a:lstStyle/>
                    <a:p>
                      <a:pPr marL="748030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3000" spc="-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Test</a:t>
                      </a:r>
                      <a:r>
                        <a:rPr sz="3000" spc="-1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300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Set:</a:t>
                      </a:r>
                      <a:endParaRPr sz="3000">
                        <a:latin typeface="Tahoma"/>
                        <a:cs typeface="Tahoma"/>
                      </a:endParaRPr>
                    </a:p>
                  </a:txBody>
                  <a:tcPr marL="0" marR="0" marT="1841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AAE44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9FA838"/>
                      </a:solidFill>
                      <a:prstDash val="solid"/>
                    </a:lnR>
                    <a:lnB w="12700">
                      <a:solidFill>
                        <a:srgbClr val="9FA838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9FA838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9FA838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771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FA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0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841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AAE4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9FA838"/>
                      </a:solidFill>
                      <a:prstDash val="solid"/>
                    </a:lnR>
                    <a:lnB w="12700">
                      <a:solidFill>
                        <a:srgbClr val="9FA838"/>
                      </a:solidFill>
                      <a:prstDash val="soli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FA838"/>
                      </a:solidFill>
                      <a:prstDash val="solid"/>
                    </a:lnL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60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841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AAE44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9FA838"/>
                      </a:solidFill>
                      <a:prstDash val="solid"/>
                    </a:lnR>
                    <a:lnT w="12700">
                      <a:solidFill>
                        <a:srgbClr val="9FA838"/>
                      </a:solidFill>
                      <a:prstDash val="solid"/>
                    </a:lnT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9FA838"/>
                      </a:solidFill>
                      <a:prstDash val="solid"/>
                    </a:lnL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79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841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AAE4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9FA838"/>
                      </a:solidFill>
                      <a:prstDash val="solid"/>
                    </a:lnR>
                    <a:lnT w="12700">
                      <a:solidFill>
                        <a:srgbClr val="9FA838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FA838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9FA838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 marL="1049655" marR="362585" indent="-679450">
                        <a:lnSpc>
                          <a:spcPts val="3410"/>
                        </a:lnSpc>
                        <a:spcBef>
                          <a:spcPts val="70"/>
                        </a:spcBef>
                      </a:pPr>
                      <a:r>
                        <a:rPr sz="30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8.33%</a:t>
                      </a:r>
                      <a:r>
                        <a:rPr sz="3000" spc="-1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31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of</a:t>
                      </a:r>
                      <a:r>
                        <a:rPr sz="3100" spc="-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31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the </a:t>
                      </a:r>
                      <a:r>
                        <a:rPr sz="310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data</a:t>
                      </a:r>
                      <a:endParaRPr sz="310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FA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05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9FA838"/>
                      </a:solidFill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9FA838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9FA838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FA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4659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FA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8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932431"/>
              <a:ext cx="12188952" cy="492556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99948" y="5085588"/>
            <a:ext cx="47593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140" dirty="0"/>
              <a:t>Modelling</a:t>
            </a:r>
            <a:r>
              <a:rPr sz="4400" spc="160" dirty="0"/>
              <a:t> </a:t>
            </a:r>
            <a:r>
              <a:rPr sz="4400" spc="340" dirty="0"/>
              <a:t>the</a:t>
            </a:r>
            <a:r>
              <a:rPr sz="4400" spc="165" dirty="0"/>
              <a:t> </a:t>
            </a:r>
            <a:r>
              <a:rPr sz="4400" spc="290" dirty="0"/>
              <a:t>data</a:t>
            </a:r>
            <a:endParaRPr sz="4400"/>
          </a:p>
        </p:txBody>
      </p:sp>
      <p:grpSp>
        <p:nvGrpSpPr>
          <p:cNvPr id="6" name="object 6"/>
          <p:cNvGrpSpPr/>
          <p:nvPr/>
        </p:nvGrpSpPr>
        <p:grpSpPr>
          <a:xfrm>
            <a:off x="561818" y="4607431"/>
            <a:ext cx="11059160" cy="1685289"/>
            <a:chOff x="561818" y="4607431"/>
            <a:chExt cx="11059160" cy="1685289"/>
          </a:xfrm>
        </p:grpSpPr>
        <p:sp>
          <p:nvSpPr>
            <p:cNvPr id="7" name="object 7"/>
            <p:cNvSpPr/>
            <p:nvPr/>
          </p:nvSpPr>
          <p:spPr>
            <a:xfrm>
              <a:off x="565868" y="4610606"/>
              <a:ext cx="11055350" cy="0"/>
            </a:xfrm>
            <a:custGeom>
              <a:avLst/>
              <a:gdLst/>
              <a:ahLst/>
              <a:cxnLst/>
              <a:rect l="l" t="t" r="r" b="b"/>
              <a:pathLst>
                <a:path w="11055350">
                  <a:moveTo>
                    <a:pt x="11054799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734300" y="4614652"/>
              <a:ext cx="0" cy="1675130"/>
            </a:xfrm>
            <a:custGeom>
              <a:avLst/>
              <a:gdLst/>
              <a:ahLst/>
              <a:cxnLst/>
              <a:rect l="l" t="t" r="r" b="b"/>
              <a:pathLst>
                <a:path h="1675129">
                  <a:moveTo>
                    <a:pt x="0" y="0"/>
                  </a:moveTo>
                  <a:lnTo>
                    <a:pt x="1" y="1674861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1818" y="6289513"/>
              <a:ext cx="11055350" cy="0"/>
            </a:xfrm>
            <a:custGeom>
              <a:avLst/>
              <a:gdLst/>
              <a:ahLst/>
              <a:cxnLst/>
              <a:rect l="l" t="t" r="r" b="b"/>
              <a:pathLst>
                <a:path w="11055350">
                  <a:moveTo>
                    <a:pt x="11054799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sp>
          <p:nvSpPr>
            <p:cNvPr id="3" name="object 3"/>
            <p:cNvSpPr/>
            <p:nvPr/>
          </p:nvSpPr>
          <p:spPr>
            <a:xfrm>
              <a:off x="571500" y="571500"/>
              <a:ext cx="11060430" cy="0"/>
            </a:xfrm>
            <a:custGeom>
              <a:avLst/>
              <a:gdLst/>
              <a:ahLst/>
              <a:cxnLst/>
              <a:rect l="l" t="t" r="r" b="b"/>
              <a:pathLst>
                <a:path w="11060430">
                  <a:moveTo>
                    <a:pt x="11059811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42481" y="571500"/>
              <a:ext cx="0" cy="5715000"/>
            </a:xfrm>
            <a:custGeom>
              <a:avLst/>
              <a:gdLst/>
              <a:ahLst/>
              <a:cxnLst/>
              <a:rect l="l" t="t" r="r" b="b"/>
              <a:pathLst>
                <a:path h="5715000">
                  <a:moveTo>
                    <a:pt x="0" y="0"/>
                  </a:moveTo>
                  <a:lnTo>
                    <a:pt x="1" y="571500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7484" y="6283518"/>
              <a:ext cx="11060430" cy="0"/>
            </a:xfrm>
            <a:custGeom>
              <a:avLst/>
              <a:gdLst/>
              <a:ahLst/>
              <a:cxnLst/>
              <a:rect l="l" t="t" r="r" b="b"/>
              <a:pathLst>
                <a:path w="11060430">
                  <a:moveTo>
                    <a:pt x="11059811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8952" cy="685799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96786" y="4611116"/>
            <a:ext cx="5081270" cy="141859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2700" marR="5080">
              <a:lnSpc>
                <a:spcPts val="5210"/>
              </a:lnSpc>
              <a:spcBef>
                <a:spcPts val="730"/>
              </a:spcBef>
            </a:pPr>
            <a:r>
              <a:rPr sz="4800" spc="260" dirty="0">
                <a:solidFill>
                  <a:srgbClr val="FFFFFF"/>
                </a:solidFill>
                <a:latin typeface="Times New Roman"/>
                <a:cs typeface="Times New Roman"/>
              </a:rPr>
              <a:t>Linear</a:t>
            </a:r>
            <a:r>
              <a:rPr sz="4800" spc="2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800" spc="260" dirty="0">
                <a:solidFill>
                  <a:srgbClr val="FFFFFF"/>
                </a:solidFill>
                <a:latin typeface="Times New Roman"/>
                <a:cs typeface="Times New Roman"/>
              </a:rPr>
              <a:t>model</a:t>
            </a:r>
            <a:r>
              <a:rPr sz="4800" spc="2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800" spc="195" dirty="0">
                <a:solidFill>
                  <a:srgbClr val="FFFFFF"/>
                </a:solidFill>
                <a:latin typeface="Times New Roman"/>
                <a:cs typeface="Times New Roman"/>
              </a:rPr>
              <a:t>with </a:t>
            </a:r>
            <a:r>
              <a:rPr sz="4800" spc="325" dirty="0">
                <a:solidFill>
                  <a:srgbClr val="FFFFFF"/>
                </a:solidFill>
                <a:latin typeface="Times New Roman"/>
                <a:cs typeface="Times New Roman"/>
              </a:rPr>
              <a:t>trend</a:t>
            </a:r>
            <a:endParaRPr sz="48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61818" y="568325"/>
            <a:ext cx="11070590" cy="5724525"/>
            <a:chOff x="561818" y="568325"/>
            <a:chExt cx="11070590" cy="572452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282" y="847384"/>
              <a:ext cx="6882728" cy="31436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734300" y="571500"/>
              <a:ext cx="0" cy="5718175"/>
            </a:xfrm>
            <a:custGeom>
              <a:avLst/>
              <a:gdLst/>
              <a:ahLst/>
              <a:cxnLst/>
              <a:rect l="l" t="t" r="r" b="b"/>
              <a:pathLst>
                <a:path h="5718175">
                  <a:moveTo>
                    <a:pt x="0" y="0"/>
                  </a:moveTo>
                  <a:lnTo>
                    <a:pt x="1" y="5718014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76365" y="571500"/>
              <a:ext cx="11055985" cy="0"/>
            </a:xfrm>
            <a:custGeom>
              <a:avLst/>
              <a:gdLst/>
              <a:ahLst/>
              <a:cxnLst/>
              <a:rect l="l" t="t" r="r" b="b"/>
              <a:pathLst>
                <a:path w="11055985">
                  <a:moveTo>
                    <a:pt x="11055608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14972" y="847384"/>
              <a:ext cx="3598744" cy="314365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76365" y="4288233"/>
              <a:ext cx="11055985" cy="0"/>
            </a:xfrm>
            <a:custGeom>
              <a:avLst/>
              <a:gdLst/>
              <a:ahLst/>
              <a:cxnLst/>
              <a:rect l="l" t="t" r="r" b="b"/>
              <a:pathLst>
                <a:path w="11055985">
                  <a:moveTo>
                    <a:pt x="11055608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1818" y="6289513"/>
              <a:ext cx="11055350" cy="0"/>
            </a:xfrm>
            <a:custGeom>
              <a:avLst/>
              <a:gdLst/>
              <a:ahLst/>
              <a:cxnLst/>
              <a:rect l="l" t="t" r="r" b="b"/>
              <a:pathLst>
                <a:path w="11055350">
                  <a:moveTo>
                    <a:pt x="11054799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180262" y="4586732"/>
            <a:ext cx="21628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MAPE</a:t>
            </a:r>
            <a:r>
              <a:rPr sz="24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sz="2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Times New Roman"/>
                <a:cs typeface="Times New Roman"/>
              </a:rPr>
              <a:t>6.65</a:t>
            </a:r>
            <a:r>
              <a:rPr sz="24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Times New Roman"/>
                <a:cs typeface="Times New Roman"/>
              </a:rPr>
              <a:t>%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2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700" marR="5080">
              <a:lnSpc>
                <a:spcPct val="89400"/>
              </a:lnSpc>
              <a:spcBef>
                <a:spcPts val="710"/>
              </a:spcBef>
            </a:pPr>
            <a:r>
              <a:rPr spc="250" dirty="0"/>
              <a:t>Linear </a:t>
            </a:r>
            <a:r>
              <a:rPr spc="260" dirty="0"/>
              <a:t>model</a:t>
            </a:r>
            <a:r>
              <a:rPr spc="200" dirty="0"/>
              <a:t> </a:t>
            </a:r>
            <a:r>
              <a:rPr spc="175" dirty="0"/>
              <a:t>with </a:t>
            </a:r>
            <a:r>
              <a:rPr spc="325" dirty="0"/>
              <a:t>trend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60688" y="568325"/>
            <a:ext cx="11071225" cy="5721350"/>
            <a:chOff x="560688" y="568325"/>
            <a:chExt cx="11071225" cy="5721350"/>
          </a:xfrm>
        </p:grpSpPr>
        <p:sp>
          <p:nvSpPr>
            <p:cNvPr id="5" name="object 5"/>
            <p:cNvSpPr/>
            <p:nvPr/>
          </p:nvSpPr>
          <p:spPr>
            <a:xfrm>
              <a:off x="4419600" y="571500"/>
              <a:ext cx="0" cy="5715000"/>
            </a:xfrm>
            <a:custGeom>
              <a:avLst/>
              <a:gdLst/>
              <a:ahLst/>
              <a:cxnLst/>
              <a:rect l="l" t="t" r="r" b="b"/>
              <a:pathLst>
                <a:path h="5715000">
                  <a:moveTo>
                    <a:pt x="0" y="0"/>
                  </a:moveTo>
                  <a:lnTo>
                    <a:pt x="1" y="571500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60688" y="571500"/>
              <a:ext cx="11060430" cy="0"/>
            </a:xfrm>
            <a:custGeom>
              <a:avLst/>
              <a:gdLst/>
              <a:ahLst/>
              <a:cxnLst/>
              <a:rect l="l" t="t" r="r" b="b"/>
              <a:pathLst>
                <a:path w="11060430">
                  <a:moveTo>
                    <a:pt x="11059811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9947" y="852351"/>
              <a:ext cx="6920410" cy="514836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71499" y="6286500"/>
              <a:ext cx="11060430" cy="0"/>
            </a:xfrm>
            <a:custGeom>
              <a:avLst/>
              <a:gdLst/>
              <a:ahLst/>
              <a:cxnLst/>
              <a:rect l="l" t="t" r="r" b="b"/>
              <a:pathLst>
                <a:path w="11060430">
                  <a:moveTo>
                    <a:pt x="11059811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sp>
          <p:nvSpPr>
            <p:cNvPr id="3" name="object 3"/>
            <p:cNvSpPr/>
            <p:nvPr/>
          </p:nvSpPr>
          <p:spPr>
            <a:xfrm>
              <a:off x="571500" y="571500"/>
              <a:ext cx="11060430" cy="0"/>
            </a:xfrm>
            <a:custGeom>
              <a:avLst/>
              <a:gdLst/>
              <a:ahLst/>
              <a:cxnLst/>
              <a:rect l="l" t="t" r="r" b="b"/>
              <a:pathLst>
                <a:path w="11060430">
                  <a:moveTo>
                    <a:pt x="11059811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42481" y="571500"/>
              <a:ext cx="0" cy="5715000"/>
            </a:xfrm>
            <a:custGeom>
              <a:avLst/>
              <a:gdLst/>
              <a:ahLst/>
              <a:cxnLst/>
              <a:rect l="l" t="t" r="r" b="b"/>
              <a:pathLst>
                <a:path h="5715000">
                  <a:moveTo>
                    <a:pt x="0" y="0"/>
                  </a:moveTo>
                  <a:lnTo>
                    <a:pt x="1" y="571500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7484" y="6283518"/>
              <a:ext cx="11060430" cy="0"/>
            </a:xfrm>
            <a:custGeom>
              <a:avLst/>
              <a:gdLst/>
              <a:ahLst/>
              <a:cxnLst/>
              <a:rect l="l" t="t" r="r" b="b"/>
              <a:pathLst>
                <a:path w="11060430">
                  <a:moveTo>
                    <a:pt x="11059811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8952" cy="685799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96786" y="5059171"/>
            <a:ext cx="67462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260" dirty="0">
                <a:solidFill>
                  <a:srgbClr val="FFFFFF"/>
                </a:solidFill>
                <a:latin typeface="Times New Roman"/>
                <a:cs typeface="Times New Roman"/>
              </a:rPr>
              <a:t>Linear</a:t>
            </a:r>
            <a:r>
              <a:rPr sz="4800" spc="2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800" spc="260" dirty="0">
                <a:solidFill>
                  <a:srgbClr val="FFFFFF"/>
                </a:solidFill>
                <a:latin typeface="Times New Roman"/>
                <a:cs typeface="Times New Roman"/>
              </a:rPr>
              <a:t>model</a:t>
            </a:r>
            <a:r>
              <a:rPr sz="4800" spc="215" dirty="0">
                <a:solidFill>
                  <a:srgbClr val="FFFFFF"/>
                </a:solidFill>
                <a:latin typeface="Times New Roman"/>
                <a:cs typeface="Times New Roman"/>
              </a:rPr>
              <a:t> with</a:t>
            </a:r>
            <a:r>
              <a:rPr sz="4800" spc="2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800" spc="345" dirty="0">
                <a:solidFill>
                  <a:srgbClr val="FFFFFF"/>
                </a:solidFill>
                <a:latin typeface="Times New Roman"/>
                <a:cs typeface="Times New Roman"/>
              </a:rPr>
              <a:t>trend</a:t>
            </a:r>
            <a:endParaRPr sz="48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61818" y="568485"/>
            <a:ext cx="11059160" cy="5724525"/>
            <a:chOff x="561818" y="568485"/>
            <a:chExt cx="11059160" cy="572452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4559" y="568485"/>
              <a:ext cx="4280105" cy="354178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37334" y="568485"/>
              <a:ext cx="5114494" cy="354178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65868" y="4610606"/>
              <a:ext cx="11055350" cy="0"/>
            </a:xfrm>
            <a:custGeom>
              <a:avLst/>
              <a:gdLst/>
              <a:ahLst/>
              <a:cxnLst/>
              <a:rect l="l" t="t" r="r" b="b"/>
              <a:pathLst>
                <a:path w="11055350">
                  <a:moveTo>
                    <a:pt x="11054799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734300" y="4614652"/>
              <a:ext cx="0" cy="1675130"/>
            </a:xfrm>
            <a:custGeom>
              <a:avLst/>
              <a:gdLst/>
              <a:ahLst/>
              <a:cxnLst/>
              <a:rect l="l" t="t" r="r" b="b"/>
              <a:pathLst>
                <a:path h="1675129">
                  <a:moveTo>
                    <a:pt x="0" y="0"/>
                  </a:moveTo>
                  <a:lnTo>
                    <a:pt x="1" y="167486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1818" y="6289513"/>
              <a:ext cx="11055350" cy="0"/>
            </a:xfrm>
            <a:custGeom>
              <a:avLst/>
              <a:gdLst/>
              <a:ahLst/>
              <a:cxnLst/>
              <a:rect l="l" t="t" r="r" b="b"/>
              <a:pathLst>
                <a:path w="11055350">
                  <a:moveTo>
                    <a:pt x="11054799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2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50240" y="4712715"/>
            <a:ext cx="4483735" cy="119634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 marR="5080">
              <a:lnSpc>
                <a:spcPts val="4420"/>
              </a:lnSpc>
              <a:spcBef>
                <a:spcPts val="565"/>
              </a:spcBef>
            </a:pPr>
            <a:r>
              <a:rPr sz="4000" spc="200" dirty="0">
                <a:solidFill>
                  <a:srgbClr val="FFFFFF"/>
                </a:solidFill>
                <a:latin typeface="Times New Roman"/>
                <a:cs typeface="Times New Roman"/>
              </a:rPr>
              <a:t>Linear</a:t>
            </a:r>
            <a:r>
              <a:rPr sz="4000" spc="1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spc="200" dirty="0">
                <a:solidFill>
                  <a:srgbClr val="FFFFFF"/>
                </a:solidFill>
                <a:latin typeface="Times New Roman"/>
                <a:cs typeface="Times New Roman"/>
              </a:rPr>
              <a:t>model</a:t>
            </a:r>
            <a:r>
              <a:rPr sz="4000" spc="1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spc="1030" dirty="0">
                <a:solidFill>
                  <a:srgbClr val="FFFFFF"/>
                </a:solidFill>
                <a:latin typeface="Times New Roman"/>
                <a:cs typeface="Times New Roman"/>
              </a:rPr>
              <a:t>+ </a:t>
            </a:r>
            <a:r>
              <a:rPr sz="4000" spc="285" dirty="0">
                <a:solidFill>
                  <a:srgbClr val="FFFFFF"/>
                </a:solidFill>
                <a:latin typeface="Times New Roman"/>
                <a:cs typeface="Times New Roman"/>
              </a:rPr>
              <a:t>trend</a:t>
            </a:r>
            <a:r>
              <a:rPr sz="4000" spc="1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spc="1080" dirty="0">
                <a:solidFill>
                  <a:srgbClr val="FFFFFF"/>
                </a:solidFill>
                <a:latin typeface="Times New Roman"/>
                <a:cs typeface="Times New Roman"/>
              </a:rPr>
              <a:t>+</a:t>
            </a:r>
            <a:r>
              <a:rPr sz="4000" spc="1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spc="335" dirty="0">
                <a:solidFill>
                  <a:srgbClr val="FFFFFF"/>
                </a:solidFill>
                <a:latin typeface="Times New Roman"/>
                <a:cs typeface="Times New Roman"/>
              </a:rPr>
              <a:t>regressors</a:t>
            </a:r>
            <a:endParaRPr sz="40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1332" y="4337067"/>
            <a:ext cx="11055517" cy="1949450"/>
            <a:chOff x="571332" y="4337067"/>
            <a:chExt cx="11055517" cy="1949450"/>
          </a:xfrm>
        </p:grpSpPr>
        <p:sp>
          <p:nvSpPr>
            <p:cNvPr id="6" name="object 6"/>
            <p:cNvSpPr/>
            <p:nvPr/>
          </p:nvSpPr>
          <p:spPr>
            <a:xfrm>
              <a:off x="571332" y="4337067"/>
              <a:ext cx="11055350" cy="0"/>
            </a:xfrm>
            <a:custGeom>
              <a:avLst/>
              <a:gdLst/>
              <a:ahLst/>
              <a:cxnLst/>
              <a:rect l="l" t="t" r="r" b="b"/>
              <a:pathLst>
                <a:path w="11055350">
                  <a:moveTo>
                    <a:pt x="11054799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524499" y="4337067"/>
              <a:ext cx="0" cy="1949450"/>
            </a:xfrm>
            <a:custGeom>
              <a:avLst/>
              <a:gdLst/>
              <a:ahLst/>
              <a:cxnLst/>
              <a:rect l="l" t="t" r="r" b="b"/>
              <a:pathLst>
                <a:path h="1949450">
                  <a:moveTo>
                    <a:pt x="0" y="0"/>
                  </a:moveTo>
                  <a:lnTo>
                    <a:pt x="1" y="194943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1499" y="6286500"/>
              <a:ext cx="11055350" cy="0"/>
            </a:xfrm>
            <a:custGeom>
              <a:avLst/>
              <a:gdLst/>
              <a:ahLst/>
              <a:cxnLst/>
              <a:rect l="l" t="t" r="r" b="b"/>
              <a:pathLst>
                <a:path w="11055350">
                  <a:moveTo>
                    <a:pt x="11054799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124978" y="4744211"/>
            <a:ext cx="24987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SzPct val="80000"/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Why</a:t>
            </a:r>
            <a:r>
              <a:rPr sz="20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sz="20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regressor?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04647" y="5397500"/>
            <a:ext cx="19945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MAPE</a:t>
            </a:r>
            <a:r>
              <a:rPr sz="24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sz="2400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Times New Roman"/>
                <a:cs typeface="Times New Roman"/>
              </a:rPr>
              <a:t>4.2</a:t>
            </a:r>
            <a:r>
              <a:rPr sz="24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Times New Roman"/>
                <a:cs typeface="Times New Roman"/>
              </a:rPr>
              <a:t>%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12" name="Immagine 11" descr="Immagine che contiene testo, schermata, Carattere, algebra&#10;&#10;Descrizione generata automaticamente">
            <a:extLst>
              <a:ext uri="{FF2B5EF4-FFF2-40B4-BE49-F238E27FC236}">
                <a16:creationId xmlns:a16="http://schemas.microsoft.com/office/drawing/2014/main" id="{85931865-C311-25C7-B555-18FC97A0C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257766"/>
            <a:ext cx="6781800" cy="422609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sp>
          <p:nvSpPr>
            <p:cNvPr id="3" name="object 3"/>
            <p:cNvSpPr/>
            <p:nvPr/>
          </p:nvSpPr>
          <p:spPr>
            <a:xfrm>
              <a:off x="571500" y="571500"/>
              <a:ext cx="11060430" cy="0"/>
            </a:xfrm>
            <a:custGeom>
              <a:avLst/>
              <a:gdLst/>
              <a:ahLst/>
              <a:cxnLst/>
              <a:rect l="l" t="t" r="r" b="b"/>
              <a:pathLst>
                <a:path w="11060430">
                  <a:moveTo>
                    <a:pt x="11059811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42481" y="571500"/>
              <a:ext cx="0" cy="5715000"/>
            </a:xfrm>
            <a:custGeom>
              <a:avLst/>
              <a:gdLst/>
              <a:ahLst/>
              <a:cxnLst/>
              <a:rect l="l" t="t" r="r" b="b"/>
              <a:pathLst>
                <a:path h="5715000">
                  <a:moveTo>
                    <a:pt x="0" y="0"/>
                  </a:moveTo>
                  <a:lnTo>
                    <a:pt x="1" y="571500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7484" y="6283518"/>
              <a:ext cx="11060430" cy="0"/>
            </a:xfrm>
            <a:custGeom>
              <a:avLst/>
              <a:gdLst/>
              <a:ahLst/>
              <a:cxnLst/>
              <a:rect l="l" t="t" r="r" b="b"/>
              <a:pathLst>
                <a:path w="11060430">
                  <a:moveTo>
                    <a:pt x="11059811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8952" cy="685799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99948" y="804164"/>
            <a:ext cx="3068955" cy="272605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 marR="5080">
              <a:lnSpc>
                <a:spcPct val="89700"/>
              </a:lnSpc>
              <a:spcBef>
                <a:spcPts val="690"/>
              </a:spcBef>
            </a:pPr>
            <a:r>
              <a:rPr sz="4800" spc="250" dirty="0">
                <a:solidFill>
                  <a:srgbClr val="FFFFFF"/>
                </a:solidFill>
                <a:latin typeface="Times New Roman"/>
                <a:cs typeface="Times New Roman"/>
              </a:rPr>
              <a:t>Linear </a:t>
            </a:r>
            <a:r>
              <a:rPr sz="4800" spc="260" dirty="0">
                <a:solidFill>
                  <a:srgbClr val="FFFFFF"/>
                </a:solidFill>
                <a:latin typeface="Times New Roman"/>
                <a:cs typeface="Times New Roman"/>
              </a:rPr>
              <a:t>model</a:t>
            </a:r>
            <a:r>
              <a:rPr sz="4800" spc="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800" spc="1220" dirty="0">
                <a:solidFill>
                  <a:srgbClr val="FFFFFF"/>
                </a:solidFill>
                <a:latin typeface="Times New Roman"/>
                <a:cs typeface="Times New Roman"/>
              </a:rPr>
              <a:t>+ </a:t>
            </a:r>
            <a:r>
              <a:rPr sz="4800" spc="355" dirty="0">
                <a:solidFill>
                  <a:srgbClr val="FFFFFF"/>
                </a:solidFill>
                <a:latin typeface="Times New Roman"/>
                <a:cs typeface="Times New Roman"/>
              </a:rPr>
              <a:t>trend</a:t>
            </a:r>
            <a:r>
              <a:rPr sz="4800" spc="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800" spc="1220" dirty="0">
                <a:solidFill>
                  <a:srgbClr val="FFFFFF"/>
                </a:solidFill>
                <a:latin typeface="Times New Roman"/>
                <a:cs typeface="Times New Roman"/>
              </a:rPr>
              <a:t>+ </a:t>
            </a:r>
            <a:r>
              <a:rPr sz="4800" spc="425" dirty="0">
                <a:solidFill>
                  <a:srgbClr val="FFFFFF"/>
                </a:solidFill>
                <a:latin typeface="Times New Roman"/>
                <a:cs typeface="Times New Roman"/>
              </a:rPr>
              <a:t>regressors</a:t>
            </a:r>
            <a:endParaRPr sz="48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60688" y="568325"/>
            <a:ext cx="11071225" cy="5721350"/>
            <a:chOff x="560688" y="568325"/>
            <a:chExt cx="11071225" cy="5721350"/>
          </a:xfrm>
        </p:grpSpPr>
        <p:sp>
          <p:nvSpPr>
            <p:cNvPr id="9" name="object 9"/>
            <p:cNvSpPr/>
            <p:nvPr/>
          </p:nvSpPr>
          <p:spPr>
            <a:xfrm>
              <a:off x="4419600" y="571500"/>
              <a:ext cx="0" cy="5715000"/>
            </a:xfrm>
            <a:custGeom>
              <a:avLst/>
              <a:gdLst/>
              <a:ahLst/>
              <a:cxnLst/>
              <a:rect l="l" t="t" r="r" b="b"/>
              <a:pathLst>
                <a:path h="5715000">
                  <a:moveTo>
                    <a:pt x="0" y="0"/>
                  </a:moveTo>
                  <a:lnTo>
                    <a:pt x="1" y="571500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0688" y="571500"/>
              <a:ext cx="11060430" cy="0"/>
            </a:xfrm>
            <a:custGeom>
              <a:avLst/>
              <a:gdLst/>
              <a:ahLst/>
              <a:cxnLst/>
              <a:rect l="l" t="t" r="r" b="b"/>
              <a:pathLst>
                <a:path w="11060430">
                  <a:moveTo>
                    <a:pt x="11059811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7979" y="852352"/>
              <a:ext cx="6221590" cy="514836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71499" y="6286500"/>
              <a:ext cx="11060430" cy="0"/>
            </a:xfrm>
            <a:custGeom>
              <a:avLst/>
              <a:gdLst/>
              <a:ahLst/>
              <a:cxnLst/>
              <a:rect l="l" t="t" r="r" b="b"/>
              <a:pathLst>
                <a:path w="11060430">
                  <a:moveTo>
                    <a:pt x="11059811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2632" y="3818209"/>
              <a:ext cx="2660330" cy="23239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2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165" dirty="0"/>
              <a:t>Objective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571500" y="568325"/>
            <a:ext cx="11049000" cy="5721350"/>
            <a:chOff x="571500" y="568325"/>
            <a:chExt cx="11049000" cy="5721350"/>
          </a:xfrm>
        </p:grpSpPr>
        <p:sp>
          <p:nvSpPr>
            <p:cNvPr id="5" name="object 5"/>
            <p:cNvSpPr/>
            <p:nvPr/>
          </p:nvSpPr>
          <p:spPr>
            <a:xfrm>
              <a:off x="571500" y="6286500"/>
              <a:ext cx="11049000" cy="0"/>
            </a:xfrm>
            <a:custGeom>
              <a:avLst/>
              <a:gdLst/>
              <a:ahLst/>
              <a:cxnLst/>
              <a:rect l="l" t="t" r="r" b="b"/>
              <a:pathLst>
                <a:path w="11049000">
                  <a:moveTo>
                    <a:pt x="11048999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14700" y="571500"/>
              <a:ext cx="0" cy="5715000"/>
            </a:xfrm>
            <a:custGeom>
              <a:avLst/>
              <a:gdLst/>
              <a:ahLst/>
              <a:cxnLst/>
              <a:rect l="l" t="t" r="r" b="b"/>
              <a:pathLst>
                <a:path h="5715000">
                  <a:moveTo>
                    <a:pt x="0" y="0"/>
                  </a:moveTo>
                  <a:lnTo>
                    <a:pt x="1" y="571500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71500" y="571500"/>
              <a:ext cx="11049000" cy="0"/>
            </a:xfrm>
            <a:custGeom>
              <a:avLst/>
              <a:gdLst/>
              <a:ahLst/>
              <a:cxnLst/>
              <a:rect l="l" t="t" r="r" b="b"/>
              <a:pathLst>
                <a:path w="11049000">
                  <a:moveTo>
                    <a:pt x="11048999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78149" y="2160306"/>
              <a:ext cx="1407160" cy="1407160"/>
            </a:xfrm>
            <a:custGeom>
              <a:avLst/>
              <a:gdLst/>
              <a:ahLst/>
              <a:cxnLst/>
              <a:rect l="l" t="t" r="r" b="b"/>
              <a:pathLst>
                <a:path w="1407160" h="1407160">
                  <a:moveTo>
                    <a:pt x="703406" y="0"/>
                  </a:moveTo>
                  <a:lnTo>
                    <a:pt x="655246" y="1622"/>
                  </a:lnTo>
                  <a:lnTo>
                    <a:pt x="607958" y="6421"/>
                  </a:lnTo>
                  <a:lnTo>
                    <a:pt x="561645" y="14290"/>
                  </a:lnTo>
                  <a:lnTo>
                    <a:pt x="516412" y="25126"/>
                  </a:lnTo>
                  <a:lnTo>
                    <a:pt x="472365" y="38823"/>
                  </a:lnTo>
                  <a:lnTo>
                    <a:pt x="429608" y="55277"/>
                  </a:lnTo>
                  <a:lnTo>
                    <a:pt x="388246" y="74382"/>
                  </a:lnTo>
                  <a:lnTo>
                    <a:pt x="348383" y="96035"/>
                  </a:lnTo>
                  <a:lnTo>
                    <a:pt x="310125" y="120130"/>
                  </a:lnTo>
                  <a:lnTo>
                    <a:pt x="273575" y="146563"/>
                  </a:lnTo>
                  <a:lnTo>
                    <a:pt x="238839" y="175229"/>
                  </a:lnTo>
                  <a:lnTo>
                    <a:pt x="206022" y="206022"/>
                  </a:lnTo>
                  <a:lnTo>
                    <a:pt x="175229" y="238839"/>
                  </a:lnTo>
                  <a:lnTo>
                    <a:pt x="146563" y="273575"/>
                  </a:lnTo>
                  <a:lnTo>
                    <a:pt x="120130" y="310125"/>
                  </a:lnTo>
                  <a:lnTo>
                    <a:pt x="96035" y="348383"/>
                  </a:lnTo>
                  <a:lnTo>
                    <a:pt x="74382" y="388246"/>
                  </a:lnTo>
                  <a:lnTo>
                    <a:pt x="55277" y="429608"/>
                  </a:lnTo>
                  <a:lnTo>
                    <a:pt x="38823" y="472365"/>
                  </a:lnTo>
                  <a:lnTo>
                    <a:pt x="25126" y="516412"/>
                  </a:lnTo>
                  <a:lnTo>
                    <a:pt x="14290" y="561645"/>
                  </a:lnTo>
                  <a:lnTo>
                    <a:pt x="6421" y="607958"/>
                  </a:lnTo>
                  <a:lnTo>
                    <a:pt x="1622" y="655246"/>
                  </a:lnTo>
                  <a:lnTo>
                    <a:pt x="0" y="703406"/>
                  </a:lnTo>
                  <a:lnTo>
                    <a:pt x="1622" y="751565"/>
                  </a:lnTo>
                  <a:lnTo>
                    <a:pt x="6421" y="798854"/>
                  </a:lnTo>
                  <a:lnTo>
                    <a:pt x="14290" y="845166"/>
                  </a:lnTo>
                  <a:lnTo>
                    <a:pt x="25126" y="890399"/>
                  </a:lnTo>
                  <a:lnTo>
                    <a:pt x="38823" y="934446"/>
                  </a:lnTo>
                  <a:lnTo>
                    <a:pt x="55277" y="977203"/>
                  </a:lnTo>
                  <a:lnTo>
                    <a:pt x="74382" y="1018565"/>
                  </a:lnTo>
                  <a:lnTo>
                    <a:pt x="96035" y="1058428"/>
                  </a:lnTo>
                  <a:lnTo>
                    <a:pt x="120130" y="1096686"/>
                  </a:lnTo>
                  <a:lnTo>
                    <a:pt x="146563" y="1133236"/>
                  </a:lnTo>
                  <a:lnTo>
                    <a:pt x="175229" y="1167972"/>
                  </a:lnTo>
                  <a:lnTo>
                    <a:pt x="206022" y="1200789"/>
                  </a:lnTo>
                  <a:lnTo>
                    <a:pt x="238839" y="1231582"/>
                  </a:lnTo>
                  <a:lnTo>
                    <a:pt x="273575" y="1260248"/>
                  </a:lnTo>
                  <a:lnTo>
                    <a:pt x="310125" y="1286681"/>
                  </a:lnTo>
                  <a:lnTo>
                    <a:pt x="348383" y="1310776"/>
                  </a:lnTo>
                  <a:lnTo>
                    <a:pt x="388246" y="1332429"/>
                  </a:lnTo>
                  <a:lnTo>
                    <a:pt x="429608" y="1351534"/>
                  </a:lnTo>
                  <a:lnTo>
                    <a:pt x="472365" y="1367988"/>
                  </a:lnTo>
                  <a:lnTo>
                    <a:pt x="516412" y="1381685"/>
                  </a:lnTo>
                  <a:lnTo>
                    <a:pt x="561645" y="1392521"/>
                  </a:lnTo>
                  <a:lnTo>
                    <a:pt x="607958" y="1400390"/>
                  </a:lnTo>
                  <a:lnTo>
                    <a:pt x="655246" y="1405189"/>
                  </a:lnTo>
                  <a:lnTo>
                    <a:pt x="703406" y="1406812"/>
                  </a:lnTo>
                  <a:lnTo>
                    <a:pt x="751565" y="1405189"/>
                  </a:lnTo>
                  <a:lnTo>
                    <a:pt x="798854" y="1400390"/>
                  </a:lnTo>
                  <a:lnTo>
                    <a:pt x="845166" y="1392521"/>
                  </a:lnTo>
                  <a:lnTo>
                    <a:pt x="890399" y="1381685"/>
                  </a:lnTo>
                  <a:lnTo>
                    <a:pt x="934446" y="1367988"/>
                  </a:lnTo>
                  <a:lnTo>
                    <a:pt x="977203" y="1351534"/>
                  </a:lnTo>
                  <a:lnTo>
                    <a:pt x="1018565" y="1332429"/>
                  </a:lnTo>
                  <a:lnTo>
                    <a:pt x="1058428" y="1310776"/>
                  </a:lnTo>
                  <a:lnTo>
                    <a:pt x="1096686" y="1286681"/>
                  </a:lnTo>
                  <a:lnTo>
                    <a:pt x="1133236" y="1260248"/>
                  </a:lnTo>
                  <a:lnTo>
                    <a:pt x="1167972" y="1231582"/>
                  </a:lnTo>
                  <a:lnTo>
                    <a:pt x="1200789" y="1200789"/>
                  </a:lnTo>
                  <a:lnTo>
                    <a:pt x="1231582" y="1167972"/>
                  </a:lnTo>
                  <a:lnTo>
                    <a:pt x="1260248" y="1133236"/>
                  </a:lnTo>
                  <a:lnTo>
                    <a:pt x="1286681" y="1096686"/>
                  </a:lnTo>
                  <a:lnTo>
                    <a:pt x="1310776" y="1058428"/>
                  </a:lnTo>
                  <a:lnTo>
                    <a:pt x="1332429" y="1018565"/>
                  </a:lnTo>
                  <a:lnTo>
                    <a:pt x="1351534" y="977203"/>
                  </a:lnTo>
                  <a:lnTo>
                    <a:pt x="1367988" y="934446"/>
                  </a:lnTo>
                  <a:lnTo>
                    <a:pt x="1381685" y="890399"/>
                  </a:lnTo>
                  <a:lnTo>
                    <a:pt x="1392521" y="845166"/>
                  </a:lnTo>
                  <a:lnTo>
                    <a:pt x="1400390" y="798854"/>
                  </a:lnTo>
                  <a:lnTo>
                    <a:pt x="1405189" y="751565"/>
                  </a:lnTo>
                  <a:lnTo>
                    <a:pt x="1406812" y="703406"/>
                  </a:lnTo>
                  <a:lnTo>
                    <a:pt x="1405189" y="655246"/>
                  </a:lnTo>
                  <a:lnTo>
                    <a:pt x="1400390" y="607958"/>
                  </a:lnTo>
                  <a:lnTo>
                    <a:pt x="1392521" y="561645"/>
                  </a:lnTo>
                  <a:lnTo>
                    <a:pt x="1381685" y="516412"/>
                  </a:lnTo>
                  <a:lnTo>
                    <a:pt x="1367988" y="472365"/>
                  </a:lnTo>
                  <a:lnTo>
                    <a:pt x="1351534" y="429608"/>
                  </a:lnTo>
                  <a:lnTo>
                    <a:pt x="1332429" y="388246"/>
                  </a:lnTo>
                  <a:lnTo>
                    <a:pt x="1310776" y="348383"/>
                  </a:lnTo>
                  <a:lnTo>
                    <a:pt x="1286681" y="310125"/>
                  </a:lnTo>
                  <a:lnTo>
                    <a:pt x="1260248" y="273575"/>
                  </a:lnTo>
                  <a:lnTo>
                    <a:pt x="1231582" y="238839"/>
                  </a:lnTo>
                  <a:lnTo>
                    <a:pt x="1200789" y="206022"/>
                  </a:lnTo>
                  <a:lnTo>
                    <a:pt x="1167972" y="175229"/>
                  </a:lnTo>
                  <a:lnTo>
                    <a:pt x="1133236" y="146563"/>
                  </a:lnTo>
                  <a:lnTo>
                    <a:pt x="1096686" y="120130"/>
                  </a:lnTo>
                  <a:lnTo>
                    <a:pt x="1058428" y="96035"/>
                  </a:lnTo>
                  <a:lnTo>
                    <a:pt x="1018565" y="74382"/>
                  </a:lnTo>
                  <a:lnTo>
                    <a:pt x="977203" y="55277"/>
                  </a:lnTo>
                  <a:lnTo>
                    <a:pt x="934446" y="38823"/>
                  </a:lnTo>
                  <a:lnTo>
                    <a:pt x="890399" y="25126"/>
                  </a:lnTo>
                  <a:lnTo>
                    <a:pt x="845166" y="14290"/>
                  </a:lnTo>
                  <a:lnTo>
                    <a:pt x="798854" y="6421"/>
                  </a:lnTo>
                  <a:lnTo>
                    <a:pt x="751565" y="1622"/>
                  </a:lnTo>
                  <a:lnTo>
                    <a:pt x="703406" y="0"/>
                  </a:lnTo>
                  <a:close/>
                </a:path>
              </a:pathLst>
            </a:custGeom>
            <a:solidFill>
              <a:srgbClr val="9FA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5047" y="2459735"/>
              <a:ext cx="810768" cy="80772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987993" y="2160306"/>
              <a:ext cx="1407160" cy="1407160"/>
            </a:xfrm>
            <a:custGeom>
              <a:avLst/>
              <a:gdLst/>
              <a:ahLst/>
              <a:cxnLst/>
              <a:rect l="l" t="t" r="r" b="b"/>
              <a:pathLst>
                <a:path w="1407159" h="1407160">
                  <a:moveTo>
                    <a:pt x="703406" y="0"/>
                  </a:moveTo>
                  <a:lnTo>
                    <a:pt x="655246" y="1622"/>
                  </a:lnTo>
                  <a:lnTo>
                    <a:pt x="607958" y="6421"/>
                  </a:lnTo>
                  <a:lnTo>
                    <a:pt x="561645" y="14290"/>
                  </a:lnTo>
                  <a:lnTo>
                    <a:pt x="516412" y="25126"/>
                  </a:lnTo>
                  <a:lnTo>
                    <a:pt x="472365" y="38823"/>
                  </a:lnTo>
                  <a:lnTo>
                    <a:pt x="429608" y="55277"/>
                  </a:lnTo>
                  <a:lnTo>
                    <a:pt x="388246" y="74382"/>
                  </a:lnTo>
                  <a:lnTo>
                    <a:pt x="348383" y="96035"/>
                  </a:lnTo>
                  <a:lnTo>
                    <a:pt x="310125" y="120130"/>
                  </a:lnTo>
                  <a:lnTo>
                    <a:pt x="273575" y="146563"/>
                  </a:lnTo>
                  <a:lnTo>
                    <a:pt x="238839" y="175229"/>
                  </a:lnTo>
                  <a:lnTo>
                    <a:pt x="206022" y="206022"/>
                  </a:lnTo>
                  <a:lnTo>
                    <a:pt x="175229" y="238839"/>
                  </a:lnTo>
                  <a:lnTo>
                    <a:pt x="146563" y="273575"/>
                  </a:lnTo>
                  <a:lnTo>
                    <a:pt x="120130" y="310125"/>
                  </a:lnTo>
                  <a:lnTo>
                    <a:pt x="96035" y="348383"/>
                  </a:lnTo>
                  <a:lnTo>
                    <a:pt x="74382" y="388246"/>
                  </a:lnTo>
                  <a:lnTo>
                    <a:pt x="55277" y="429608"/>
                  </a:lnTo>
                  <a:lnTo>
                    <a:pt x="38823" y="472365"/>
                  </a:lnTo>
                  <a:lnTo>
                    <a:pt x="25126" y="516412"/>
                  </a:lnTo>
                  <a:lnTo>
                    <a:pt x="14290" y="561645"/>
                  </a:lnTo>
                  <a:lnTo>
                    <a:pt x="6421" y="607958"/>
                  </a:lnTo>
                  <a:lnTo>
                    <a:pt x="1622" y="655246"/>
                  </a:lnTo>
                  <a:lnTo>
                    <a:pt x="0" y="703406"/>
                  </a:lnTo>
                  <a:lnTo>
                    <a:pt x="1622" y="751565"/>
                  </a:lnTo>
                  <a:lnTo>
                    <a:pt x="6421" y="798854"/>
                  </a:lnTo>
                  <a:lnTo>
                    <a:pt x="14290" y="845166"/>
                  </a:lnTo>
                  <a:lnTo>
                    <a:pt x="25126" y="890399"/>
                  </a:lnTo>
                  <a:lnTo>
                    <a:pt x="38823" y="934446"/>
                  </a:lnTo>
                  <a:lnTo>
                    <a:pt x="55277" y="977203"/>
                  </a:lnTo>
                  <a:lnTo>
                    <a:pt x="74382" y="1018565"/>
                  </a:lnTo>
                  <a:lnTo>
                    <a:pt x="96035" y="1058428"/>
                  </a:lnTo>
                  <a:lnTo>
                    <a:pt x="120130" y="1096686"/>
                  </a:lnTo>
                  <a:lnTo>
                    <a:pt x="146563" y="1133236"/>
                  </a:lnTo>
                  <a:lnTo>
                    <a:pt x="175229" y="1167972"/>
                  </a:lnTo>
                  <a:lnTo>
                    <a:pt x="206022" y="1200789"/>
                  </a:lnTo>
                  <a:lnTo>
                    <a:pt x="238839" y="1231582"/>
                  </a:lnTo>
                  <a:lnTo>
                    <a:pt x="273575" y="1260248"/>
                  </a:lnTo>
                  <a:lnTo>
                    <a:pt x="310125" y="1286681"/>
                  </a:lnTo>
                  <a:lnTo>
                    <a:pt x="348383" y="1310776"/>
                  </a:lnTo>
                  <a:lnTo>
                    <a:pt x="388246" y="1332429"/>
                  </a:lnTo>
                  <a:lnTo>
                    <a:pt x="429608" y="1351534"/>
                  </a:lnTo>
                  <a:lnTo>
                    <a:pt x="472365" y="1367988"/>
                  </a:lnTo>
                  <a:lnTo>
                    <a:pt x="516412" y="1381685"/>
                  </a:lnTo>
                  <a:lnTo>
                    <a:pt x="561645" y="1392521"/>
                  </a:lnTo>
                  <a:lnTo>
                    <a:pt x="607958" y="1400390"/>
                  </a:lnTo>
                  <a:lnTo>
                    <a:pt x="655246" y="1405189"/>
                  </a:lnTo>
                  <a:lnTo>
                    <a:pt x="703406" y="1406812"/>
                  </a:lnTo>
                  <a:lnTo>
                    <a:pt x="751565" y="1405189"/>
                  </a:lnTo>
                  <a:lnTo>
                    <a:pt x="798854" y="1400390"/>
                  </a:lnTo>
                  <a:lnTo>
                    <a:pt x="845166" y="1392521"/>
                  </a:lnTo>
                  <a:lnTo>
                    <a:pt x="890399" y="1381685"/>
                  </a:lnTo>
                  <a:lnTo>
                    <a:pt x="934446" y="1367988"/>
                  </a:lnTo>
                  <a:lnTo>
                    <a:pt x="977203" y="1351534"/>
                  </a:lnTo>
                  <a:lnTo>
                    <a:pt x="1018565" y="1332429"/>
                  </a:lnTo>
                  <a:lnTo>
                    <a:pt x="1058428" y="1310776"/>
                  </a:lnTo>
                  <a:lnTo>
                    <a:pt x="1096686" y="1286681"/>
                  </a:lnTo>
                  <a:lnTo>
                    <a:pt x="1133236" y="1260248"/>
                  </a:lnTo>
                  <a:lnTo>
                    <a:pt x="1167972" y="1231582"/>
                  </a:lnTo>
                  <a:lnTo>
                    <a:pt x="1200789" y="1200789"/>
                  </a:lnTo>
                  <a:lnTo>
                    <a:pt x="1231582" y="1167972"/>
                  </a:lnTo>
                  <a:lnTo>
                    <a:pt x="1260248" y="1133236"/>
                  </a:lnTo>
                  <a:lnTo>
                    <a:pt x="1286681" y="1096686"/>
                  </a:lnTo>
                  <a:lnTo>
                    <a:pt x="1310776" y="1058428"/>
                  </a:lnTo>
                  <a:lnTo>
                    <a:pt x="1332429" y="1018565"/>
                  </a:lnTo>
                  <a:lnTo>
                    <a:pt x="1351534" y="977203"/>
                  </a:lnTo>
                  <a:lnTo>
                    <a:pt x="1367988" y="934446"/>
                  </a:lnTo>
                  <a:lnTo>
                    <a:pt x="1381685" y="890399"/>
                  </a:lnTo>
                  <a:lnTo>
                    <a:pt x="1392521" y="845166"/>
                  </a:lnTo>
                  <a:lnTo>
                    <a:pt x="1400390" y="798854"/>
                  </a:lnTo>
                  <a:lnTo>
                    <a:pt x="1405189" y="751565"/>
                  </a:lnTo>
                  <a:lnTo>
                    <a:pt x="1406812" y="703406"/>
                  </a:lnTo>
                  <a:lnTo>
                    <a:pt x="1405189" y="655246"/>
                  </a:lnTo>
                  <a:lnTo>
                    <a:pt x="1400390" y="607958"/>
                  </a:lnTo>
                  <a:lnTo>
                    <a:pt x="1392521" y="561645"/>
                  </a:lnTo>
                  <a:lnTo>
                    <a:pt x="1381685" y="516412"/>
                  </a:lnTo>
                  <a:lnTo>
                    <a:pt x="1367988" y="472365"/>
                  </a:lnTo>
                  <a:lnTo>
                    <a:pt x="1351534" y="429608"/>
                  </a:lnTo>
                  <a:lnTo>
                    <a:pt x="1332429" y="388246"/>
                  </a:lnTo>
                  <a:lnTo>
                    <a:pt x="1310776" y="348383"/>
                  </a:lnTo>
                  <a:lnTo>
                    <a:pt x="1286681" y="310125"/>
                  </a:lnTo>
                  <a:lnTo>
                    <a:pt x="1260248" y="273575"/>
                  </a:lnTo>
                  <a:lnTo>
                    <a:pt x="1231582" y="238839"/>
                  </a:lnTo>
                  <a:lnTo>
                    <a:pt x="1200789" y="206022"/>
                  </a:lnTo>
                  <a:lnTo>
                    <a:pt x="1167972" y="175229"/>
                  </a:lnTo>
                  <a:lnTo>
                    <a:pt x="1133236" y="146563"/>
                  </a:lnTo>
                  <a:lnTo>
                    <a:pt x="1096686" y="120130"/>
                  </a:lnTo>
                  <a:lnTo>
                    <a:pt x="1058428" y="96035"/>
                  </a:lnTo>
                  <a:lnTo>
                    <a:pt x="1018565" y="74382"/>
                  </a:lnTo>
                  <a:lnTo>
                    <a:pt x="977203" y="55277"/>
                  </a:lnTo>
                  <a:lnTo>
                    <a:pt x="934446" y="38823"/>
                  </a:lnTo>
                  <a:lnTo>
                    <a:pt x="890399" y="25126"/>
                  </a:lnTo>
                  <a:lnTo>
                    <a:pt x="845166" y="14290"/>
                  </a:lnTo>
                  <a:lnTo>
                    <a:pt x="798854" y="6421"/>
                  </a:lnTo>
                  <a:lnTo>
                    <a:pt x="751565" y="1622"/>
                  </a:lnTo>
                  <a:lnTo>
                    <a:pt x="703406" y="0"/>
                  </a:lnTo>
                  <a:close/>
                </a:path>
              </a:pathLst>
            </a:custGeom>
            <a:solidFill>
              <a:srgbClr val="C39B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87767" y="2459735"/>
              <a:ext cx="807720" cy="80772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697838" y="2160306"/>
              <a:ext cx="1407160" cy="1407160"/>
            </a:xfrm>
            <a:custGeom>
              <a:avLst/>
              <a:gdLst/>
              <a:ahLst/>
              <a:cxnLst/>
              <a:rect l="l" t="t" r="r" b="b"/>
              <a:pathLst>
                <a:path w="1407159" h="1407160">
                  <a:moveTo>
                    <a:pt x="703406" y="0"/>
                  </a:moveTo>
                  <a:lnTo>
                    <a:pt x="655246" y="1622"/>
                  </a:lnTo>
                  <a:lnTo>
                    <a:pt x="607957" y="6421"/>
                  </a:lnTo>
                  <a:lnTo>
                    <a:pt x="561644" y="14290"/>
                  </a:lnTo>
                  <a:lnTo>
                    <a:pt x="516412" y="25126"/>
                  </a:lnTo>
                  <a:lnTo>
                    <a:pt x="472365" y="38823"/>
                  </a:lnTo>
                  <a:lnTo>
                    <a:pt x="429608" y="55277"/>
                  </a:lnTo>
                  <a:lnTo>
                    <a:pt x="388245" y="74382"/>
                  </a:lnTo>
                  <a:lnTo>
                    <a:pt x="348383" y="96035"/>
                  </a:lnTo>
                  <a:lnTo>
                    <a:pt x="310124" y="120130"/>
                  </a:lnTo>
                  <a:lnTo>
                    <a:pt x="273575" y="146563"/>
                  </a:lnTo>
                  <a:lnTo>
                    <a:pt x="238839" y="175229"/>
                  </a:lnTo>
                  <a:lnTo>
                    <a:pt x="206022" y="206022"/>
                  </a:lnTo>
                  <a:lnTo>
                    <a:pt x="175228" y="238839"/>
                  </a:lnTo>
                  <a:lnTo>
                    <a:pt x="146563" y="273575"/>
                  </a:lnTo>
                  <a:lnTo>
                    <a:pt x="120130" y="310125"/>
                  </a:lnTo>
                  <a:lnTo>
                    <a:pt x="96035" y="348383"/>
                  </a:lnTo>
                  <a:lnTo>
                    <a:pt x="74382" y="388246"/>
                  </a:lnTo>
                  <a:lnTo>
                    <a:pt x="55276" y="429608"/>
                  </a:lnTo>
                  <a:lnTo>
                    <a:pt x="38823" y="472365"/>
                  </a:lnTo>
                  <a:lnTo>
                    <a:pt x="25126" y="516412"/>
                  </a:lnTo>
                  <a:lnTo>
                    <a:pt x="14290" y="561645"/>
                  </a:lnTo>
                  <a:lnTo>
                    <a:pt x="6421" y="607958"/>
                  </a:lnTo>
                  <a:lnTo>
                    <a:pt x="1622" y="655246"/>
                  </a:lnTo>
                  <a:lnTo>
                    <a:pt x="0" y="703406"/>
                  </a:lnTo>
                  <a:lnTo>
                    <a:pt x="1622" y="751565"/>
                  </a:lnTo>
                  <a:lnTo>
                    <a:pt x="6421" y="798854"/>
                  </a:lnTo>
                  <a:lnTo>
                    <a:pt x="14290" y="845166"/>
                  </a:lnTo>
                  <a:lnTo>
                    <a:pt x="25126" y="890399"/>
                  </a:lnTo>
                  <a:lnTo>
                    <a:pt x="38823" y="934446"/>
                  </a:lnTo>
                  <a:lnTo>
                    <a:pt x="55276" y="977203"/>
                  </a:lnTo>
                  <a:lnTo>
                    <a:pt x="74382" y="1018565"/>
                  </a:lnTo>
                  <a:lnTo>
                    <a:pt x="96035" y="1058428"/>
                  </a:lnTo>
                  <a:lnTo>
                    <a:pt x="120130" y="1096686"/>
                  </a:lnTo>
                  <a:lnTo>
                    <a:pt x="146563" y="1133236"/>
                  </a:lnTo>
                  <a:lnTo>
                    <a:pt x="175228" y="1167972"/>
                  </a:lnTo>
                  <a:lnTo>
                    <a:pt x="206022" y="1200789"/>
                  </a:lnTo>
                  <a:lnTo>
                    <a:pt x="238839" y="1231582"/>
                  </a:lnTo>
                  <a:lnTo>
                    <a:pt x="273575" y="1260248"/>
                  </a:lnTo>
                  <a:lnTo>
                    <a:pt x="310124" y="1286681"/>
                  </a:lnTo>
                  <a:lnTo>
                    <a:pt x="348383" y="1310776"/>
                  </a:lnTo>
                  <a:lnTo>
                    <a:pt x="388245" y="1332429"/>
                  </a:lnTo>
                  <a:lnTo>
                    <a:pt x="429608" y="1351534"/>
                  </a:lnTo>
                  <a:lnTo>
                    <a:pt x="472365" y="1367988"/>
                  </a:lnTo>
                  <a:lnTo>
                    <a:pt x="516412" y="1381685"/>
                  </a:lnTo>
                  <a:lnTo>
                    <a:pt x="561644" y="1392521"/>
                  </a:lnTo>
                  <a:lnTo>
                    <a:pt x="607957" y="1400390"/>
                  </a:lnTo>
                  <a:lnTo>
                    <a:pt x="655246" y="1405189"/>
                  </a:lnTo>
                  <a:lnTo>
                    <a:pt x="703406" y="1406812"/>
                  </a:lnTo>
                  <a:lnTo>
                    <a:pt x="751565" y="1405189"/>
                  </a:lnTo>
                  <a:lnTo>
                    <a:pt x="798854" y="1400390"/>
                  </a:lnTo>
                  <a:lnTo>
                    <a:pt x="845166" y="1392521"/>
                  </a:lnTo>
                  <a:lnTo>
                    <a:pt x="890399" y="1381685"/>
                  </a:lnTo>
                  <a:lnTo>
                    <a:pt x="934446" y="1367988"/>
                  </a:lnTo>
                  <a:lnTo>
                    <a:pt x="977203" y="1351534"/>
                  </a:lnTo>
                  <a:lnTo>
                    <a:pt x="1018565" y="1332429"/>
                  </a:lnTo>
                  <a:lnTo>
                    <a:pt x="1058428" y="1310776"/>
                  </a:lnTo>
                  <a:lnTo>
                    <a:pt x="1096686" y="1286681"/>
                  </a:lnTo>
                  <a:lnTo>
                    <a:pt x="1133236" y="1260248"/>
                  </a:lnTo>
                  <a:lnTo>
                    <a:pt x="1167972" y="1231582"/>
                  </a:lnTo>
                  <a:lnTo>
                    <a:pt x="1200789" y="1200789"/>
                  </a:lnTo>
                  <a:lnTo>
                    <a:pt x="1231582" y="1167972"/>
                  </a:lnTo>
                  <a:lnTo>
                    <a:pt x="1260248" y="1133236"/>
                  </a:lnTo>
                  <a:lnTo>
                    <a:pt x="1286681" y="1096686"/>
                  </a:lnTo>
                  <a:lnTo>
                    <a:pt x="1310776" y="1058428"/>
                  </a:lnTo>
                  <a:lnTo>
                    <a:pt x="1332429" y="1018565"/>
                  </a:lnTo>
                  <a:lnTo>
                    <a:pt x="1351534" y="977203"/>
                  </a:lnTo>
                  <a:lnTo>
                    <a:pt x="1367988" y="934446"/>
                  </a:lnTo>
                  <a:lnTo>
                    <a:pt x="1381685" y="890399"/>
                  </a:lnTo>
                  <a:lnTo>
                    <a:pt x="1392521" y="845166"/>
                  </a:lnTo>
                  <a:lnTo>
                    <a:pt x="1400390" y="798854"/>
                  </a:lnTo>
                  <a:lnTo>
                    <a:pt x="1405189" y="751565"/>
                  </a:lnTo>
                  <a:lnTo>
                    <a:pt x="1406812" y="703406"/>
                  </a:lnTo>
                  <a:lnTo>
                    <a:pt x="1405189" y="655246"/>
                  </a:lnTo>
                  <a:lnTo>
                    <a:pt x="1400390" y="607958"/>
                  </a:lnTo>
                  <a:lnTo>
                    <a:pt x="1392521" y="561645"/>
                  </a:lnTo>
                  <a:lnTo>
                    <a:pt x="1381685" y="516412"/>
                  </a:lnTo>
                  <a:lnTo>
                    <a:pt x="1367988" y="472365"/>
                  </a:lnTo>
                  <a:lnTo>
                    <a:pt x="1351534" y="429608"/>
                  </a:lnTo>
                  <a:lnTo>
                    <a:pt x="1332429" y="388246"/>
                  </a:lnTo>
                  <a:lnTo>
                    <a:pt x="1310776" y="348383"/>
                  </a:lnTo>
                  <a:lnTo>
                    <a:pt x="1286681" y="310125"/>
                  </a:lnTo>
                  <a:lnTo>
                    <a:pt x="1260248" y="273575"/>
                  </a:lnTo>
                  <a:lnTo>
                    <a:pt x="1231582" y="238839"/>
                  </a:lnTo>
                  <a:lnTo>
                    <a:pt x="1200789" y="206022"/>
                  </a:lnTo>
                  <a:lnTo>
                    <a:pt x="1167972" y="175229"/>
                  </a:lnTo>
                  <a:lnTo>
                    <a:pt x="1133236" y="146563"/>
                  </a:lnTo>
                  <a:lnTo>
                    <a:pt x="1096686" y="120130"/>
                  </a:lnTo>
                  <a:lnTo>
                    <a:pt x="1058428" y="96035"/>
                  </a:lnTo>
                  <a:lnTo>
                    <a:pt x="1018565" y="74382"/>
                  </a:lnTo>
                  <a:lnTo>
                    <a:pt x="977203" y="55277"/>
                  </a:lnTo>
                  <a:lnTo>
                    <a:pt x="934446" y="38823"/>
                  </a:lnTo>
                  <a:lnTo>
                    <a:pt x="890399" y="25126"/>
                  </a:lnTo>
                  <a:lnTo>
                    <a:pt x="845166" y="14290"/>
                  </a:lnTo>
                  <a:lnTo>
                    <a:pt x="798854" y="6421"/>
                  </a:lnTo>
                  <a:lnTo>
                    <a:pt x="751565" y="1622"/>
                  </a:lnTo>
                  <a:lnTo>
                    <a:pt x="703406" y="0"/>
                  </a:lnTo>
                  <a:close/>
                </a:path>
              </a:pathLst>
            </a:custGeom>
            <a:solidFill>
              <a:srgbClr val="B158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97440" y="2459735"/>
              <a:ext cx="807720" cy="80772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818045" y="3992879"/>
            <a:ext cx="2327275" cy="52260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 algn="ctr">
              <a:lnSpc>
                <a:spcPts val="1300"/>
              </a:lnSpc>
              <a:spcBef>
                <a:spcPts val="160"/>
              </a:spcBef>
            </a:pPr>
            <a:r>
              <a:rPr sz="1100" spc="20" dirty="0">
                <a:solidFill>
                  <a:srgbClr val="FFFFFF"/>
                </a:solidFill>
                <a:latin typeface="Tahoma"/>
                <a:cs typeface="Tahoma"/>
              </a:rPr>
              <a:t>EXAMINE</a:t>
            </a:r>
            <a:r>
              <a:rPr sz="1100" spc="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20" dirty="0">
                <a:solidFill>
                  <a:srgbClr val="FFFFFF"/>
                </a:solidFill>
                <a:latin typeface="Tahoma"/>
                <a:cs typeface="Tahoma"/>
              </a:rPr>
              <a:t>PRODUCTION,</a:t>
            </a:r>
            <a:r>
              <a:rPr sz="11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EXPORTS, </a:t>
            </a:r>
            <a:r>
              <a:rPr sz="1100" spc="50" dirty="0">
                <a:solidFill>
                  <a:srgbClr val="FFFFFF"/>
                </a:solidFill>
                <a:latin typeface="Tahoma"/>
                <a:cs typeface="Tahoma"/>
              </a:rPr>
              <a:t>CONSUMPTION,</a:t>
            </a:r>
            <a:r>
              <a:rPr sz="11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9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1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Tahoma"/>
                <a:cs typeface="Tahoma"/>
              </a:rPr>
              <a:t>GRAPE </a:t>
            </a:r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PRODUCTION.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547446" y="3992879"/>
            <a:ext cx="2287905" cy="52260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301625" marR="5080" indent="-289560">
              <a:lnSpc>
                <a:spcPts val="1300"/>
              </a:lnSpc>
              <a:spcBef>
                <a:spcPts val="160"/>
              </a:spcBef>
            </a:pPr>
            <a:r>
              <a:rPr sz="1100" spc="70" dirty="0">
                <a:solidFill>
                  <a:srgbClr val="FFFFFF"/>
                </a:solidFill>
                <a:latin typeface="Tahoma"/>
                <a:cs typeface="Tahoma"/>
              </a:rPr>
              <a:t>COMPARE</a:t>
            </a:r>
            <a:r>
              <a:rPr sz="11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FFFFFF"/>
                </a:solidFill>
                <a:latin typeface="Tahoma"/>
                <a:cs typeface="Tahoma"/>
              </a:rPr>
              <a:t>DIFFERENT</a:t>
            </a:r>
            <a:r>
              <a:rPr sz="11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PREDICTIVE </a:t>
            </a:r>
            <a:r>
              <a:rPr sz="1100" spc="65" dirty="0">
                <a:solidFill>
                  <a:srgbClr val="FFFFFF"/>
                </a:solidFill>
                <a:latin typeface="Tahoma"/>
                <a:cs typeface="Tahoma"/>
              </a:rPr>
              <a:t>MODELS</a:t>
            </a:r>
            <a:r>
              <a:rPr sz="11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FFFFFF"/>
                </a:solidFill>
                <a:latin typeface="Tahoma"/>
                <a:cs typeface="Tahoma"/>
              </a:rPr>
              <a:t>USING</a:t>
            </a:r>
            <a:r>
              <a:rPr sz="11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VARIOUS </a:t>
            </a:r>
            <a:r>
              <a:rPr sz="1100" spc="60" dirty="0">
                <a:solidFill>
                  <a:srgbClr val="FFFFFF"/>
                </a:solidFill>
                <a:latin typeface="Tahoma"/>
                <a:cs typeface="Tahoma"/>
              </a:rPr>
              <a:t>PERFORMANCE</a:t>
            </a:r>
            <a:r>
              <a:rPr sz="11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METRICS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268656" y="3992879"/>
            <a:ext cx="2265680" cy="35814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526415" marR="5080" indent="-514350">
              <a:lnSpc>
                <a:spcPts val="1300"/>
              </a:lnSpc>
              <a:spcBef>
                <a:spcPts val="160"/>
              </a:spcBef>
            </a:pPr>
            <a:r>
              <a:rPr sz="1100" dirty="0">
                <a:solidFill>
                  <a:srgbClr val="FFFFFF"/>
                </a:solidFill>
                <a:latin typeface="Tahoma"/>
                <a:cs typeface="Tahoma"/>
              </a:rPr>
              <a:t>FORECAST</a:t>
            </a:r>
            <a:r>
              <a:rPr sz="11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FFFFFF"/>
                </a:solidFill>
                <a:latin typeface="Tahoma"/>
                <a:cs typeface="Tahoma"/>
              </a:rPr>
              <a:t>FUTURE</a:t>
            </a:r>
            <a:r>
              <a:rPr sz="11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FFFFFF"/>
                </a:solidFill>
                <a:latin typeface="Tahoma"/>
                <a:cs typeface="Tahoma"/>
              </a:rPr>
              <a:t>PRICES</a:t>
            </a:r>
            <a:r>
              <a:rPr sz="11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Tahoma"/>
                <a:cs typeface="Tahoma"/>
              </a:rPr>
              <a:t>USING </a:t>
            </a:r>
            <a:r>
              <a:rPr sz="1100" dirty="0">
                <a:solidFill>
                  <a:srgbClr val="FFFFFF"/>
                </a:solidFill>
                <a:latin typeface="Tahoma"/>
                <a:cs typeface="Tahoma"/>
              </a:rPr>
              <a:t>HISTORICAL</a:t>
            </a:r>
            <a:r>
              <a:rPr sz="11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35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sp>
          <p:nvSpPr>
            <p:cNvPr id="3" name="object 3"/>
            <p:cNvSpPr/>
            <p:nvPr/>
          </p:nvSpPr>
          <p:spPr>
            <a:xfrm>
              <a:off x="571500" y="571500"/>
              <a:ext cx="11060430" cy="0"/>
            </a:xfrm>
            <a:custGeom>
              <a:avLst/>
              <a:gdLst/>
              <a:ahLst/>
              <a:cxnLst/>
              <a:rect l="l" t="t" r="r" b="b"/>
              <a:pathLst>
                <a:path w="11060430">
                  <a:moveTo>
                    <a:pt x="11059811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42481" y="571500"/>
              <a:ext cx="0" cy="5715000"/>
            </a:xfrm>
            <a:custGeom>
              <a:avLst/>
              <a:gdLst/>
              <a:ahLst/>
              <a:cxnLst/>
              <a:rect l="l" t="t" r="r" b="b"/>
              <a:pathLst>
                <a:path h="5715000">
                  <a:moveTo>
                    <a:pt x="0" y="0"/>
                  </a:moveTo>
                  <a:lnTo>
                    <a:pt x="1" y="571500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7484" y="6283518"/>
              <a:ext cx="11060430" cy="0"/>
            </a:xfrm>
            <a:custGeom>
              <a:avLst/>
              <a:gdLst/>
              <a:ahLst/>
              <a:cxnLst/>
              <a:rect l="l" t="t" r="r" b="b"/>
              <a:pathLst>
                <a:path w="11060430">
                  <a:moveTo>
                    <a:pt x="11059811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8952" cy="685799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96786" y="4894071"/>
            <a:ext cx="5144135" cy="109855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 marR="5080">
              <a:lnSpc>
                <a:spcPts val="4010"/>
              </a:lnSpc>
              <a:spcBef>
                <a:spcPts val="590"/>
              </a:spcBef>
            </a:pPr>
            <a:r>
              <a:rPr sz="3700" spc="185" dirty="0">
                <a:solidFill>
                  <a:srgbClr val="FFFFFF"/>
                </a:solidFill>
                <a:latin typeface="Times New Roman"/>
                <a:cs typeface="Times New Roman"/>
              </a:rPr>
              <a:t>Linear</a:t>
            </a:r>
            <a:r>
              <a:rPr sz="37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00" spc="190" dirty="0">
                <a:solidFill>
                  <a:srgbClr val="FFFFFF"/>
                </a:solidFill>
                <a:latin typeface="Times New Roman"/>
                <a:cs typeface="Times New Roman"/>
              </a:rPr>
              <a:t>model</a:t>
            </a:r>
            <a:r>
              <a:rPr sz="3700" spc="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00" spc="980" dirty="0">
                <a:solidFill>
                  <a:srgbClr val="FFFFFF"/>
                </a:solidFill>
                <a:latin typeface="Times New Roman"/>
                <a:cs typeface="Times New Roman"/>
              </a:rPr>
              <a:t>+</a:t>
            </a:r>
            <a:r>
              <a:rPr sz="3700" spc="1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00" spc="260" dirty="0">
                <a:solidFill>
                  <a:srgbClr val="FFFFFF"/>
                </a:solidFill>
                <a:latin typeface="Times New Roman"/>
                <a:cs typeface="Times New Roman"/>
              </a:rPr>
              <a:t>trend</a:t>
            </a:r>
            <a:r>
              <a:rPr sz="3700" spc="1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00" spc="930" dirty="0">
                <a:solidFill>
                  <a:srgbClr val="FFFFFF"/>
                </a:solidFill>
                <a:latin typeface="Times New Roman"/>
                <a:cs typeface="Times New Roman"/>
              </a:rPr>
              <a:t>+ </a:t>
            </a:r>
            <a:r>
              <a:rPr sz="3700" spc="305" dirty="0">
                <a:solidFill>
                  <a:srgbClr val="FFFFFF"/>
                </a:solidFill>
                <a:latin typeface="Times New Roman"/>
                <a:cs typeface="Times New Roman"/>
              </a:rPr>
              <a:t>regressors</a:t>
            </a:r>
            <a:endParaRPr sz="37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61818" y="568485"/>
            <a:ext cx="11059400" cy="5721297"/>
            <a:chOff x="561818" y="568485"/>
            <a:chExt cx="11059400" cy="5721297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4559" y="568485"/>
              <a:ext cx="4280105" cy="354178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65868" y="4610606"/>
              <a:ext cx="11055350" cy="0"/>
            </a:xfrm>
            <a:custGeom>
              <a:avLst/>
              <a:gdLst/>
              <a:ahLst/>
              <a:cxnLst/>
              <a:rect l="l" t="t" r="r" b="b"/>
              <a:pathLst>
                <a:path w="11055350">
                  <a:moveTo>
                    <a:pt x="11054799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734300" y="4614652"/>
              <a:ext cx="0" cy="1675130"/>
            </a:xfrm>
            <a:custGeom>
              <a:avLst/>
              <a:gdLst/>
              <a:ahLst/>
              <a:cxnLst/>
              <a:rect l="l" t="t" r="r" b="b"/>
              <a:pathLst>
                <a:path h="1675129">
                  <a:moveTo>
                    <a:pt x="0" y="0"/>
                  </a:moveTo>
                  <a:lnTo>
                    <a:pt x="1" y="167486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1818" y="6289513"/>
              <a:ext cx="11055350" cy="0"/>
            </a:xfrm>
            <a:custGeom>
              <a:avLst/>
              <a:gdLst/>
              <a:ahLst/>
              <a:cxnLst/>
              <a:rect l="l" t="t" r="r" b="b"/>
              <a:pathLst>
                <a:path w="11055350">
                  <a:moveTo>
                    <a:pt x="11054799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" name="Immagine 14">
            <a:extLst>
              <a:ext uri="{FF2B5EF4-FFF2-40B4-BE49-F238E27FC236}">
                <a16:creationId xmlns:a16="http://schemas.microsoft.com/office/drawing/2014/main" id="{C2F40FCF-2BF9-C1E6-8A05-365B7A2D6B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376" y="568217"/>
            <a:ext cx="5108326" cy="354177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7" y="0"/>
            <a:ext cx="12185904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99948" y="1014476"/>
            <a:ext cx="40347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FFFFFF"/>
                </a:solidFill>
                <a:latin typeface="Times New Roman"/>
                <a:cs typeface="Times New Roman"/>
              </a:rPr>
              <a:t>ARIMA</a:t>
            </a:r>
            <a:r>
              <a:rPr sz="4800" spc="-1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800" spc="204" dirty="0">
                <a:solidFill>
                  <a:srgbClr val="FFFFFF"/>
                </a:solidFill>
                <a:latin typeface="Times New Roman"/>
                <a:cs typeface="Times New Roman"/>
              </a:rPr>
              <a:t>(1,1,0)</a:t>
            </a:r>
            <a:endParaRPr sz="48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7173" y="568325"/>
            <a:ext cx="11055350" cy="5665470"/>
            <a:chOff x="577173" y="568325"/>
            <a:chExt cx="11055350" cy="5665470"/>
          </a:xfrm>
        </p:grpSpPr>
        <p:sp>
          <p:nvSpPr>
            <p:cNvPr id="5" name="object 5"/>
            <p:cNvSpPr/>
            <p:nvPr/>
          </p:nvSpPr>
          <p:spPr>
            <a:xfrm>
              <a:off x="8283809" y="571500"/>
              <a:ext cx="0" cy="1670050"/>
            </a:xfrm>
            <a:custGeom>
              <a:avLst/>
              <a:gdLst/>
              <a:ahLst/>
              <a:cxnLst/>
              <a:rect l="l" t="t" r="r" b="b"/>
              <a:pathLst>
                <a:path h="1670050">
                  <a:moveTo>
                    <a:pt x="0" y="0"/>
                  </a:moveTo>
                  <a:lnTo>
                    <a:pt x="1" y="166959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77174" y="571500"/>
              <a:ext cx="11055350" cy="0"/>
            </a:xfrm>
            <a:custGeom>
              <a:avLst/>
              <a:gdLst/>
              <a:ahLst/>
              <a:cxnLst/>
              <a:rect l="l" t="t" r="r" b="b"/>
              <a:pathLst>
                <a:path w="11055350">
                  <a:moveTo>
                    <a:pt x="11054799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0731" y="2241090"/>
              <a:ext cx="11047730" cy="0"/>
            </a:xfrm>
            <a:custGeom>
              <a:avLst/>
              <a:gdLst/>
              <a:ahLst/>
              <a:cxnLst/>
              <a:rect l="l" t="t" r="r" b="b"/>
              <a:pathLst>
                <a:path w="11047730">
                  <a:moveTo>
                    <a:pt x="11047682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7173" y="2724540"/>
              <a:ext cx="11051239" cy="3508767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456908" y="816355"/>
            <a:ext cx="19945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MAPE</a:t>
            </a:r>
            <a:r>
              <a:rPr sz="2400" spc="30" dirty="0"/>
              <a:t> </a:t>
            </a:r>
            <a:r>
              <a:rPr sz="2400" spc="145" dirty="0"/>
              <a:t>=</a:t>
            </a:r>
            <a:r>
              <a:rPr sz="2400" spc="45" dirty="0"/>
              <a:t> </a:t>
            </a:r>
            <a:r>
              <a:rPr sz="2400" spc="110" dirty="0"/>
              <a:t>5.4</a:t>
            </a:r>
            <a:r>
              <a:rPr sz="2400" spc="30" dirty="0"/>
              <a:t> </a:t>
            </a:r>
            <a:r>
              <a:rPr sz="2400" spc="-50" dirty="0"/>
              <a:t>%</a:t>
            </a:r>
            <a:endParaRPr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2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9948" y="804164"/>
            <a:ext cx="2014855" cy="141859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2700" marR="5080">
              <a:lnSpc>
                <a:spcPts val="5210"/>
              </a:lnSpc>
              <a:spcBef>
                <a:spcPts val="730"/>
              </a:spcBef>
            </a:pPr>
            <a:r>
              <a:rPr spc="-80" dirty="0"/>
              <a:t>ARIMA </a:t>
            </a:r>
            <a:r>
              <a:rPr spc="190" dirty="0"/>
              <a:t>(1,1,0)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60688" y="568325"/>
            <a:ext cx="11071225" cy="5721350"/>
            <a:chOff x="560688" y="568325"/>
            <a:chExt cx="11071225" cy="5721350"/>
          </a:xfrm>
        </p:grpSpPr>
        <p:sp>
          <p:nvSpPr>
            <p:cNvPr id="5" name="object 5"/>
            <p:cNvSpPr/>
            <p:nvPr/>
          </p:nvSpPr>
          <p:spPr>
            <a:xfrm>
              <a:off x="4419600" y="571500"/>
              <a:ext cx="0" cy="5715000"/>
            </a:xfrm>
            <a:custGeom>
              <a:avLst/>
              <a:gdLst/>
              <a:ahLst/>
              <a:cxnLst/>
              <a:rect l="l" t="t" r="r" b="b"/>
              <a:pathLst>
                <a:path h="5715000">
                  <a:moveTo>
                    <a:pt x="0" y="0"/>
                  </a:moveTo>
                  <a:lnTo>
                    <a:pt x="1" y="571500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60688" y="571500"/>
              <a:ext cx="11060430" cy="0"/>
            </a:xfrm>
            <a:custGeom>
              <a:avLst/>
              <a:gdLst/>
              <a:ahLst/>
              <a:cxnLst/>
              <a:rect l="l" t="t" r="r" b="b"/>
              <a:pathLst>
                <a:path w="11060430">
                  <a:moveTo>
                    <a:pt x="11059811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9947" y="852351"/>
              <a:ext cx="6920410" cy="514836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71499" y="6286500"/>
              <a:ext cx="11060430" cy="0"/>
            </a:xfrm>
            <a:custGeom>
              <a:avLst/>
              <a:gdLst/>
              <a:ahLst/>
              <a:cxnLst/>
              <a:rect l="l" t="t" r="r" b="b"/>
              <a:pathLst>
                <a:path w="11060430">
                  <a:moveTo>
                    <a:pt x="11059811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5134" y="3429000"/>
              <a:ext cx="2826443" cy="24690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2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34610" y="4987035"/>
            <a:ext cx="31838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45" dirty="0">
                <a:solidFill>
                  <a:srgbClr val="FFFFFF"/>
                </a:solidFill>
                <a:latin typeface="Times New Roman"/>
                <a:cs typeface="Times New Roman"/>
              </a:rPr>
              <a:t>ARIMA(1,1,0)</a:t>
            </a:r>
            <a:endParaRPr sz="40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1332" y="571500"/>
            <a:ext cx="11055350" cy="5718175"/>
            <a:chOff x="571332" y="571500"/>
            <a:chExt cx="11055350" cy="571817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3257" y="571500"/>
              <a:ext cx="3958320" cy="327551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8257" y="571500"/>
              <a:ext cx="3958320" cy="327551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71332" y="4337067"/>
              <a:ext cx="11055350" cy="0"/>
            </a:xfrm>
            <a:custGeom>
              <a:avLst/>
              <a:gdLst/>
              <a:ahLst/>
              <a:cxnLst/>
              <a:rect l="l" t="t" r="r" b="b"/>
              <a:pathLst>
                <a:path w="11055350">
                  <a:moveTo>
                    <a:pt x="11054799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1499" y="6286500"/>
              <a:ext cx="11055350" cy="0"/>
            </a:xfrm>
            <a:custGeom>
              <a:avLst/>
              <a:gdLst/>
              <a:ahLst/>
              <a:cxnLst/>
              <a:rect l="l" t="t" r="r" b="b"/>
              <a:pathLst>
                <a:path w="11055350">
                  <a:moveTo>
                    <a:pt x="11054799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19599" y="4337067"/>
              <a:ext cx="0" cy="1949450"/>
            </a:xfrm>
            <a:custGeom>
              <a:avLst/>
              <a:gdLst/>
              <a:ahLst/>
              <a:cxnLst/>
              <a:rect l="l" t="t" r="r" b="b"/>
              <a:pathLst>
                <a:path h="1949450">
                  <a:moveTo>
                    <a:pt x="0" y="0"/>
                  </a:moveTo>
                  <a:lnTo>
                    <a:pt x="1" y="194943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7" y="0"/>
            <a:ext cx="12185904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9948" y="944371"/>
            <a:ext cx="65354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60" dirty="0"/>
              <a:t>ARMAX</a:t>
            </a:r>
            <a:r>
              <a:rPr sz="3000" spc="145" dirty="0"/>
              <a:t> </a:t>
            </a:r>
            <a:r>
              <a:rPr sz="3000" dirty="0"/>
              <a:t>WITH</a:t>
            </a:r>
            <a:r>
              <a:rPr sz="3000" spc="145" dirty="0"/>
              <a:t> </a:t>
            </a:r>
            <a:r>
              <a:rPr sz="3000" dirty="0"/>
              <a:t>ARIMA(1,1,0)</a:t>
            </a:r>
            <a:r>
              <a:rPr sz="3000" spc="145" dirty="0"/>
              <a:t> </a:t>
            </a:r>
            <a:r>
              <a:rPr sz="3000" spc="-10" dirty="0"/>
              <a:t>ERRORS</a:t>
            </a:r>
            <a:endParaRPr sz="3000"/>
          </a:p>
        </p:txBody>
      </p:sp>
      <p:grpSp>
        <p:nvGrpSpPr>
          <p:cNvPr id="4" name="object 4"/>
          <p:cNvGrpSpPr/>
          <p:nvPr/>
        </p:nvGrpSpPr>
        <p:grpSpPr>
          <a:xfrm>
            <a:off x="577173" y="568325"/>
            <a:ext cx="11055350" cy="5665470"/>
            <a:chOff x="577173" y="568325"/>
            <a:chExt cx="11055350" cy="5665470"/>
          </a:xfrm>
        </p:grpSpPr>
        <p:sp>
          <p:nvSpPr>
            <p:cNvPr id="5" name="object 5"/>
            <p:cNvSpPr/>
            <p:nvPr/>
          </p:nvSpPr>
          <p:spPr>
            <a:xfrm>
              <a:off x="8283809" y="571500"/>
              <a:ext cx="0" cy="1670050"/>
            </a:xfrm>
            <a:custGeom>
              <a:avLst/>
              <a:gdLst/>
              <a:ahLst/>
              <a:cxnLst/>
              <a:rect l="l" t="t" r="r" b="b"/>
              <a:pathLst>
                <a:path h="1670050">
                  <a:moveTo>
                    <a:pt x="0" y="0"/>
                  </a:moveTo>
                  <a:lnTo>
                    <a:pt x="1" y="166959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77174" y="571500"/>
              <a:ext cx="11055350" cy="0"/>
            </a:xfrm>
            <a:custGeom>
              <a:avLst/>
              <a:gdLst/>
              <a:ahLst/>
              <a:cxnLst/>
              <a:rect l="l" t="t" r="r" b="b"/>
              <a:pathLst>
                <a:path w="11055350">
                  <a:moveTo>
                    <a:pt x="11054799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0731" y="2241090"/>
              <a:ext cx="11047730" cy="0"/>
            </a:xfrm>
            <a:custGeom>
              <a:avLst/>
              <a:gdLst/>
              <a:ahLst/>
              <a:cxnLst/>
              <a:rect l="l" t="t" r="r" b="b"/>
              <a:pathLst>
                <a:path w="11047730">
                  <a:moveTo>
                    <a:pt x="11047682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7173" y="2724540"/>
              <a:ext cx="11051239" cy="350876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456908" y="956564"/>
            <a:ext cx="21621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MAPE</a:t>
            </a:r>
            <a:r>
              <a:rPr sz="24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sz="24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Times New Roman"/>
                <a:cs typeface="Times New Roman"/>
              </a:rPr>
              <a:t>4.10</a:t>
            </a:r>
            <a:r>
              <a:rPr sz="24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Times New Roman"/>
                <a:cs typeface="Times New Roman"/>
              </a:rPr>
              <a:t>%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sp>
          <p:nvSpPr>
            <p:cNvPr id="3" name="object 3"/>
            <p:cNvSpPr/>
            <p:nvPr/>
          </p:nvSpPr>
          <p:spPr>
            <a:xfrm>
              <a:off x="571500" y="571500"/>
              <a:ext cx="11060430" cy="0"/>
            </a:xfrm>
            <a:custGeom>
              <a:avLst/>
              <a:gdLst/>
              <a:ahLst/>
              <a:cxnLst/>
              <a:rect l="l" t="t" r="r" b="b"/>
              <a:pathLst>
                <a:path w="11060430">
                  <a:moveTo>
                    <a:pt x="11059811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42481" y="571500"/>
              <a:ext cx="0" cy="5715000"/>
            </a:xfrm>
            <a:custGeom>
              <a:avLst/>
              <a:gdLst/>
              <a:ahLst/>
              <a:cxnLst/>
              <a:rect l="l" t="t" r="r" b="b"/>
              <a:pathLst>
                <a:path h="5715000">
                  <a:moveTo>
                    <a:pt x="0" y="0"/>
                  </a:moveTo>
                  <a:lnTo>
                    <a:pt x="1" y="571500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7484" y="6283518"/>
              <a:ext cx="11060430" cy="0"/>
            </a:xfrm>
            <a:custGeom>
              <a:avLst/>
              <a:gdLst/>
              <a:ahLst/>
              <a:cxnLst/>
              <a:rect l="l" t="t" r="r" b="b"/>
              <a:pathLst>
                <a:path w="11060430">
                  <a:moveTo>
                    <a:pt x="11059811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8952" cy="685799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99949" y="804671"/>
            <a:ext cx="3763010" cy="267144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 marR="5080">
              <a:lnSpc>
                <a:spcPct val="89800"/>
              </a:lnSpc>
              <a:spcBef>
                <a:spcPts val="675"/>
              </a:spcBef>
            </a:pPr>
            <a:r>
              <a:rPr sz="4700" spc="-10" dirty="0">
                <a:solidFill>
                  <a:srgbClr val="FFFFFF"/>
                </a:solidFill>
                <a:latin typeface="Times New Roman"/>
                <a:cs typeface="Times New Roman"/>
              </a:rPr>
              <a:t>ARMAX </a:t>
            </a:r>
            <a:r>
              <a:rPr sz="4700" spc="85" dirty="0">
                <a:solidFill>
                  <a:srgbClr val="FFFFFF"/>
                </a:solidFill>
                <a:latin typeface="Times New Roman"/>
                <a:cs typeface="Times New Roman"/>
              </a:rPr>
              <a:t>WITH </a:t>
            </a:r>
            <a:r>
              <a:rPr sz="4700" spc="70" dirty="0">
                <a:solidFill>
                  <a:srgbClr val="FFFFFF"/>
                </a:solidFill>
                <a:latin typeface="Times New Roman"/>
                <a:cs typeface="Times New Roman"/>
              </a:rPr>
              <a:t>ARIMA(1,1,0) </a:t>
            </a:r>
            <a:r>
              <a:rPr sz="4700" spc="-10" dirty="0">
                <a:solidFill>
                  <a:srgbClr val="FFFFFF"/>
                </a:solidFill>
                <a:latin typeface="Times New Roman"/>
                <a:cs typeface="Times New Roman"/>
              </a:rPr>
              <a:t>ERRORS</a:t>
            </a:r>
            <a:endParaRPr sz="47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77174" y="568325"/>
            <a:ext cx="11055350" cy="5721350"/>
            <a:chOff x="577174" y="568325"/>
            <a:chExt cx="11055350" cy="5721350"/>
          </a:xfrm>
        </p:grpSpPr>
        <p:sp>
          <p:nvSpPr>
            <p:cNvPr id="9" name="object 9"/>
            <p:cNvSpPr/>
            <p:nvPr/>
          </p:nvSpPr>
          <p:spPr>
            <a:xfrm>
              <a:off x="577174" y="571500"/>
              <a:ext cx="11055350" cy="0"/>
            </a:xfrm>
            <a:custGeom>
              <a:avLst/>
              <a:gdLst/>
              <a:ahLst/>
              <a:cxnLst/>
              <a:rect l="l" t="t" r="r" b="b"/>
              <a:pathLst>
                <a:path w="11055350">
                  <a:moveTo>
                    <a:pt x="11054799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524499" y="573971"/>
              <a:ext cx="0" cy="5713095"/>
            </a:xfrm>
            <a:custGeom>
              <a:avLst/>
              <a:gdLst/>
              <a:ahLst/>
              <a:cxnLst/>
              <a:rect l="l" t="t" r="r" b="b"/>
              <a:pathLst>
                <a:path h="5713095">
                  <a:moveTo>
                    <a:pt x="0" y="0"/>
                  </a:moveTo>
                  <a:lnTo>
                    <a:pt x="1" y="5712529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5877" y="851777"/>
              <a:ext cx="5794622" cy="432048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77175" y="6286500"/>
              <a:ext cx="11043920" cy="0"/>
            </a:xfrm>
            <a:custGeom>
              <a:avLst/>
              <a:gdLst/>
              <a:ahLst/>
              <a:cxnLst/>
              <a:rect l="l" t="t" r="r" b="b"/>
              <a:pathLst>
                <a:path w="11043920">
                  <a:moveTo>
                    <a:pt x="11043324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0102" y="3835089"/>
              <a:ext cx="2457513" cy="21467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2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34610" y="4575555"/>
            <a:ext cx="2868930" cy="147066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marR="5080">
              <a:lnSpc>
                <a:spcPct val="89400"/>
              </a:lnSpc>
              <a:spcBef>
                <a:spcPts val="530"/>
              </a:spcBef>
            </a:pPr>
            <a:r>
              <a:rPr sz="3400" dirty="0">
                <a:solidFill>
                  <a:srgbClr val="FFFFFF"/>
                </a:solidFill>
                <a:latin typeface="Georgia"/>
                <a:cs typeface="Georgia"/>
              </a:rPr>
              <a:t>ARMAX</a:t>
            </a:r>
            <a:r>
              <a:rPr sz="3400" spc="-19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400" spc="-80" dirty="0">
                <a:solidFill>
                  <a:srgbClr val="FFFFFF"/>
                </a:solidFill>
                <a:latin typeface="Georgia"/>
                <a:cs typeface="Georgia"/>
              </a:rPr>
              <a:t>WITH </a:t>
            </a:r>
            <a:r>
              <a:rPr sz="3400" spc="-10" dirty="0">
                <a:solidFill>
                  <a:srgbClr val="FFFFFF"/>
                </a:solidFill>
                <a:latin typeface="Georgia"/>
                <a:cs typeface="Georgia"/>
              </a:rPr>
              <a:t>ARIMA(1,1,0) ERRORS</a:t>
            </a:r>
            <a:endParaRPr sz="3400">
              <a:latin typeface="Georgia"/>
              <a:cs typeface="Georg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1332" y="571500"/>
            <a:ext cx="11055350" cy="5718175"/>
            <a:chOff x="571332" y="571500"/>
            <a:chExt cx="11055350" cy="571817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3257" y="571500"/>
              <a:ext cx="3958320" cy="327551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8257" y="571500"/>
              <a:ext cx="3958320" cy="327551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71332" y="4337067"/>
              <a:ext cx="11055350" cy="0"/>
            </a:xfrm>
            <a:custGeom>
              <a:avLst/>
              <a:gdLst/>
              <a:ahLst/>
              <a:cxnLst/>
              <a:rect l="l" t="t" r="r" b="b"/>
              <a:pathLst>
                <a:path w="11055350">
                  <a:moveTo>
                    <a:pt x="11054799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1499" y="6286500"/>
              <a:ext cx="11055350" cy="0"/>
            </a:xfrm>
            <a:custGeom>
              <a:avLst/>
              <a:gdLst/>
              <a:ahLst/>
              <a:cxnLst/>
              <a:rect l="l" t="t" r="r" b="b"/>
              <a:pathLst>
                <a:path w="11055350">
                  <a:moveTo>
                    <a:pt x="11054799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19599" y="4337067"/>
              <a:ext cx="0" cy="1949450"/>
            </a:xfrm>
            <a:custGeom>
              <a:avLst/>
              <a:gdLst/>
              <a:ahLst/>
              <a:cxnLst/>
              <a:rect l="l" t="t" r="r" b="b"/>
              <a:pathLst>
                <a:path h="1949450">
                  <a:moveTo>
                    <a:pt x="0" y="0"/>
                  </a:moveTo>
                  <a:lnTo>
                    <a:pt x="1" y="194943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2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545"/>
              </a:spcBef>
            </a:pPr>
            <a:r>
              <a:rPr sz="3700" dirty="0"/>
              <a:t>GAM</a:t>
            </a:r>
            <a:r>
              <a:rPr sz="3700" spc="15" dirty="0"/>
              <a:t> </a:t>
            </a:r>
            <a:r>
              <a:rPr sz="3700" spc="30" dirty="0"/>
              <a:t>WITH </a:t>
            </a:r>
            <a:r>
              <a:rPr sz="3700" spc="90" dirty="0"/>
              <a:t>SPLINES</a:t>
            </a:r>
            <a:r>
              <a:rPr sz="3700" spc="130" dirty="0"/>
              <a:t> </a:t>
            </a:r>
            <a:r>
              <a:rPr sz="3700" spc="30" dirty="0"/>
              <a:t>ON </a:t>
            </a:r>
            <a:r>
              <a:rPr sz="3700" spc="-10" dirty="0"/>
              <a:t>COVARIATES</a:t>
            </a:r>
            <a:endParaRPr sz="3700"/>
          </a:p>
        </p:txBody>
      </p:sp>
      <p:grpSp>
        <p:nvGrpSpPr>
          <p:cNvPr id="4" name="object 4"/>
          <p:cNvGrpSpPr/>
          <p:nvPr/>
        </p:nvGrpSpPr>
        <p:grpSpPr>
          <a:xfrm>
            <a:off x="560688" y="568325"/>
            <a:ext cx="11071225" cy="5721350"/>
            <a:chOff x="560688" y="568325"/>
            <a:chExt cx="11071225" cy="5721350"/>
          </a:xfrm>
        </p:grpSpPr>
        <p:sp>
          <p:nvSpPr>
            <p:cNvPr id="5" name="object 5"/>
            <p:cNvSpPr/>
            <p:nvPr/>
          </p:nvSpPr>
          <p:spPr>
            <a:xfrm>
              <a:off x="4419600" y="571500"/>
              <a:ext cx="0" cy="5715000"/>
            </a:xfrm>
            <a:custGeom>
              <a:avLst/>
              <a:gdLst/>
              <a:ahLst/>
              <a:cxnLst/>
              <a:rect l="l" t="t" r="r" b="b"/>
              <a:pathLst>
                <a:path h="5715000">
                  <a:moveTo>
                    <a:pt x="0" y="0"/>
                  </a:moveTo>
                  <a:lnTo>
                    <a:pt x="1" y="571500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60688" y="571500"/>
              <a:ext cx="11060430" cy="0"/>
            </a:xfrm>
            <a:custGeom>
              <a:avLst/>
              <a:gdLst/>
              <a:ahLst/>
              <a:cxnLst/>
              <a:rect l="l" t="t" r="r" b="b"/>
              <a:pathLst>
                <a:path w="11060430">
                  <a:moveTo>
                    <a:pt x="11059811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7051" y="1323538"/>
              <a:ext cx="6923446" cy="420599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71499" y="6286500"/>
              <a:ext cx="11060430" cy="0"/>
            </a:xfrm>
            <a:custGeom>
              <a:avLst/>
              <a:gdLst/>
              <a:ahLst/>
              <a:cxnLst/>
              <a:rect l="l" t="t" r="r" b="b"/>
              <a:pathLst>
                <a:path w="11060430">
                  <a:moveTo>
                    <a:pt x="11059811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6719" y="3742932"/>
              <a:ext cx="2623925" cy="22921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2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34610" y="4575555"/>
            <a:ext cx="2809875" cy="147066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marR="5080">
              <a:lnSpc>
                <a:spcPct val="89400"/>
              </a:lnSpc>
              <a:spcBef>
                <a:spcPts val="530"/>
              </a:spcBef>
            </a:pPr>
            <a:r>
              <a:rPr sz="3400" dirty="0">
                <a:solidFill>
                  <a:srgbClr val="FFFFFF"/>
                </a:solidFill>
                <a:latin typeface="Georgia"/>
                <a:cs typeface="Georgia"/>
              </a:rPr>
              <a:t>GAM</a:t>
            </a:r>
            <a:r>
              <a:rPr sz="3400" spc="5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400" spc="-20" dirty="0">
                <a:solidFill>
                  <a:srgbClr val="FFFFFF"/>
                </a:solidFill>
                <a:latin typeface="Georgia"/>
                <a:cs typeface="Georgia"/>
              </a:rPr>
              <a:t>WITH </a:t>
            </a:r>
            <a:r>
              <a:rPr sz="3400" dirty="0">
                <a:solidFill>
                  <a:srgbClr val="FFFFFF"/>
                </a:solidFill>
                <a:latin typeface="Georgia"/>
                <a:cs typeface="Georgia"/>
              </a:rPr>
              <a:t>SPLINES</a:t>
            </a:r>
            <a:r>
              <a:rPr sz="34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400" spc="-25" dirty="0">
                <a:solidFill>
                  <a:srgbClr val="FFFFFF"/>
                </a:solidFill>
                <a:latin typeface="Georgia"/>
                <a:cs typeface="Georgia"/>
              </a:rPr>
              <a:t>ON </a:t>
            </a:r>
            <a:r>
              <a:rPr sz="3400" spc="-10" dirty="0">
                <a:solidFill>
                  <a:srgbClr val="FFFFFF"/>
                </a:solidFill>
                <a:latin typeface="Georgia"/>
                <a:cs typeface="Georgia"/>
              </a:rPr>
              <a:t>COVARIATES</a:t>
            </a:r>
            <a:endParaRPr sz="3400">
              <a:latin typeface="Georgia"/>
              <a:cs typeface="Georg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1332" y="571500"/>
            <a:ext cx="11055350" cy="5718175"/>
            <a:chOff x="571332" y="571500"/>
            <a:chExt cx="11055350" cy="571817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3257" y="571500"/>
              <a:ext cx="3958320" cy="327551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8257" y="571500"/>
              <a:ext cx="3958320" cy="327551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71332" y="4337067"/>
              <a:ext cx="11055350" cy="0"/>
            </a:xfrm>
            <a:custGeom>
              <a:avLst/>
              <a:gdLst/>
              <a:ahLst/>
              <a:cxnLst/>
              <a:rect l="l" t="t" r="r" b="b"/>
              <a:pathLst>
                <a:path w="11055350">
                  <a:moveTo>
                    <a:pt x="11054799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1499" y="6286500"/>
              <a:ext cx="11055350" cy="0"/>
            </a:xfrm>
            <a:custGeom>
              <a:avLst/>
              <a:gdLst/>
              <a:ahLst/>
              <a:cxnLst/>
              <a:rect l="l" t="t" r="r" b="b"/>
              <a:pathLst>
                <a:path w="11055350">
                  <a:moveTo>
                    <a:pt x="11054799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19599" y="4337067"/>
              <a:ext cx="0" cy="1949450"/>
            </a:xfrm>
            <a:custGeom>
              <a:avLst/>
              <a:gdLst/>
              <a:ahLst/>
              <a:cxnLst/>
              <a:rect l="l" t="t" r="r" b="b"/>
              <a:pathLst>
                <a:path h="1949450">
                  <a:moveTo>
                    <a:pt x="0" y="0"/>
                  </a:moveTo>
                  <a:lnTo>
                    <a:pt x="1" y="194943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3A2FCE9-E29F-5D2A-5B44-F087E7A782A9}"/>
              </a:ext>
            </a:extLst>
          </p:cNvPr>
          <p:cNvSpPr txBox="1"/>
          <p:nvPr/>
        </p:nvSpPr>
        <p:spPr>
          <a:xfrm>
            <a:off x="4419599" y="4390888"/>
            <a:ext cx="4267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1800" dirty="0">
                <a:solidFill>
                  <a:srgbClr val="FFFFFF"/>
                </a:solidFill>
                <a:latin typeface="Times New Roman"/>
                <a:cs typeface="Times New Roman"/>
              </a:rPr>
              <a:t>MAPE</a:t>
            </a:r>
            <a:r>
              <a:rPr lang="it-IT" sz="18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it-IT" sz="1800" spc="145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lang="it-IT" sz="18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it-IT" sz="1800" spc="114" dirty="0">
                <a:solidFill>
                  <a:srgbClr val="FFFFFF"/>
                </a:solidFill>
                <a:latin typeface="Times New Roman"/>
                <a:cs typeface="Times New Roman"/>
              </a:rPr>
              <a:t>4.01</a:t>
            </a:r>
            <a:r>
              <a:rPr lang="it-IT" sz="18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it-IT" sz="1800" spc="-50" dirty="0">
                <a:solidFill>
                  <a:srgbClr val="FFFFFF"/>
                </a:solidFill>
                <a:latin typeface="Times New Roman"/>
                <a:cs typeface="Times New Roman"/>
              </a:rPr>
              <a:t>%</a:t>
            </a:r>
            <a:endParaRPr lang="it-IT"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2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2700" marR="5080">
              <a:lnSpc>
                <a:spcPts val="5210"/>
              </a:lnSpc>
              <a:spcBef>
                <a:spcPts val="730"/>
              </a:spcBef>
            </a:pPr>
            <a:r>
              <a:rPr spc="125" dirty="0"/>
              <a:t>Holt’s </a:t>
            </a:r>
            <a:r>
              <a:rPr spc="280" dirty="0"/>
              <a:t>method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60688" y="568325"/>
            <a:ext cx="11071225" cy="5721350"/>
            <a:chOff x="560688" y="568325"/>
            <a:chExt cx="11071225" cy="5721350"/>
          </a:xfrm>
        </p:grpSpPr>
        <p:sp>
          <p:nvSpPr>
            <p:cNvPr id="5" name="object 5"/>
            <p:cNvSpPr/>
            <p:nvPr/>
          </p:nvSpPr>
          <p:spPr>
            <a:xfrm>
              <a:off x="4419600" y="571500"/>
              <a:ext cx="0" cy="5715000"/>
            </a:xfrm>
            <a:custGeom>
              <a:avLst/>
              <a:gdLst/>
              <a:ahLst/>
              <a:cxnLst/>
              <a:rect l="l" t="t" r="r" b="b"/>
              <a:pathLst>
                <a:path h="5715000">
                  <a:moveTo>
                    <a:pt x="0" y="0"/>
                  </a:moveTo>
                  <a:lnTo>
                    <a:pt x="1" y="571500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60688" y="571500"/>
              <a:ext cx="11060430" cy="0"/>
            </a:xfrm>
            <a:custGeom>
              <a:avLst/>
              <a:gdLst/>
              <a:ahLst/>
              <a:cxnLst/>
              <a:rect l="l" t="t" r="r" b="b"/>
              <a:pathLst>
                <a:path w="11060430">
                  <a:moveTo>
                    <a:pt x="11059811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7051" y="873514"/>
              <a:ext cx="6923446" cy="510604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71499" y="6286500"/>
              <a:ext cx="11060430" cy="0"/>
            </a:xfrm>
            <a:custGeom>
              <a:avLst/>
              <a:gdLst/>
              <a:ahLst/>
              <a:cxnLst/>
              <a:rect l="l" t="t" r="r" b="b"/>
              <a:pathLst>
                <a:path w="11060430">
                  <a:moveTo>
                    <a:pt x="11059811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035" y="3546547"/>
              <a:ext cx="2888252" cy="25230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2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99948" y="4221988"/>
            <a:ext cx="2670810" cy="174180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12700" marR="5080">
              <a:lnSpc>
                <a:spcPct val="90700"/>
              </a:lnSpc>
              <a:spcBef>
                <a:spcPts val="545"/>
              </a:spcBef>
            </a:pPr>
            <a:r>
              <a:rPr sz="4000" spc="140" dirty="0">
                <a:solidFill>
                  <a:srgbClr val="FFFFFF"/>
                </a:solidFill>
                <a:latin typeface="Times New Roman"/>
                <a:cs typeface="Times New Roman"/>
              </a:rPr>
              <a:t>Why</a:t>
            </a:r>
            <a:r>
              <a:rPr sz="4000" spc="1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spc="125" dirty="0">
                <a:solidFill>
                  <a:srgbClr val="FFFFFF"/>
                </a:solidFill>
                <a:latin typeface="Times New Roman"/>
                <a:cs typeface="Times New Roman"/>
              </a:rPr>
              <a:t>We </a:t>
            </a:r>
            <a:r>
              <a:rPr sz="4000" spc="270" dirty="0">
                <a:solidFill>
                  <a:srgbClr val="FFFFFF"/>
                </a:solidFill>
                <a:latin typeface="Times New Roman"/>
                <a:cs typeface="Times New Roman"/>
              </a:rPr>
              <a:t>Chose</a:t>
            </a:r>
            <a:r>
              <a:rPr sz="4000" spc="1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spc="250" dirty="0">
                <a:solidFill>
                  <a:srgbClr val="FFFFFF"/>
                </a:solidFill>
                <a:latin typeface="Times New Roman"/>
                <a:cs typeface="Times New Roman"/>
              </a:rPr>
              <a:t>This </a:t>
            </a:r>
            <a:r>
              <a:rPr sz="4000" spc="235" dirty="0">
                <a:solidFill>
                  <a:srgbClr val="FFFFFF"/>
                </a:solidFill>
                <a:latin typeface="Times New Roman"/>
                <a:cs typeface="Times New Roman"/>
              </a:rPr>
              <a:t>Project</a:t>
            </a:r>
            <a:endParaRPr sz="40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68325" y="568325"/>
            <a:ext cx="11063605" cy="5721350"/>
            <a:chOff x="568325" y="568325"/>
            <a:chExt cx="11063605" cy="5721350"/>
          </a:xfrm>
        </p:grpSpPr>
        <p:sp>
          <p:nvSpPr>
            <p:cNvPr id="5" name="object 5"/>
            <p:cNvSpPr/>
            <p:nvPr/>
          </p:nvSpPr>
          <p:spPr>
            <a:xfrm>
              <a:off x="571500" y="6286500"/>
              <a:ext cx="11049000" cy="0"/>
            </a:xfrm>
            <a:custGeom>
              <a:avLst/>
              <a:gdLst/>
              <a:ahLst/>
              <a:cxnLst/>
              <a:rect l="l" t="t" r="r" b="b"/>
              <a:pathLst>
                <a:path w="11049000">
                  <a:moveTo>
                    <a:pt x="11048999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19600" y="571500"/>
              <a:ext cx="0" cy="5715000"/>
            </a:xfrm>
            <a:custGeom>
              <a:avLst/>
              <a:gdLst/>
              <a:ahLst/>
              <a:cxnLst/>
              <a:rect l="l" t="t" r="r" b="b"/>
              <a:pathLst>
                <a:path h="5715000">
                  <a:moveTo>
                    <a:pt x="0" y="0"/>
                  </a:moveTo>
                  <a:lnTo>
                    <a:pt x="1" y="571500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71500" y="571500"/>
              <a:ext cx="11049000" cy="0"/>
            </a:xfrm>
            <a:custGeom>
              <a:avLst/>
              <a:gdLst/>
              <a:ahLst/>
              <a:cxnLst/>
              <a:rect l="l" t="t" r="r" b="b"/>
              <a:pathLst>
                <a:path w="11049000">
                  <a:moveTo>
                    <a:pt x="11048999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38409" y="1064591"/>
              <a:ext cx="6593205" cy="1359535"/>
            </a:xfrm>
            <a:custGeom>
              <a:avLst/>
              <a:gdLst/>
              <a:ahLst/>
              <a:cxnLst/>
              <a:rect l="l" t="t" r="r" b="b"/>
              <a:pathLst>
                <a:path w="6593205" h="1359535">
                  <a:moveTo>
                    <a:pt x="6457307" y="0"/>
                  </a:moveTo>
                  <a:lnTo>
                    <a:pt x="135893" y="0"/>
                  </a:lnTo>
                  <a:lnTo>
                    <a:pt x="92940" y="6928"/>
                  </a:lnTo>
                  <a:lnTo>
                    <a:pt x="55636" y="26220"/>
                  </a:lnTo>
                  <a:lnTo>
                    <a:pt x="26219" y="55637"/>
                  </a:lnTo>
                  <a:lnTo>
                    <a:pt x="6927" y="92942"/>
                  </a:lnTo>
                  <a:lnTo>
                    <a:pt x="0" y="135895"/>
                  </a:lnTo>
                  <a:lnTo>
                    <a:pt x="0" y="1223084"/>
                  </a:lnTo>
                  <a:lnTo>
                    <a:pt x="6927" y="1266038"/>
                  </a:lnTo>
                  <a:lnTo>
                    <a:pt x="26219" y="1303342"/>
                  </a:lnTo>
                  <a:lnTo>
                    <a:pt x="55636" y="1332760"/>
                  </a:lnTo>
                  <a:lnTo>
                    <a:pt x="92940" y="1352052"/>
                  </a:lnTo>
                  <a:lnTo>
                    <a:pt x="135893" y="1358980"/>
                  </a:lnTo>
                  <a:lnTo>
                    <a:pt x="6457307" y="1358980"/>
                  </a:lnTo>
                  <a:lnTo>
                    <a:pt x="6500260" y="1352052"/>
                  </a:lnTo>
                  <a:lnTo>
                    <a:pt x="6537564" y="1332760"/>
                  </a:lnTo>
                  <a:lnTo>
                    <a:pt x="6566981" y="1303342"/>
                  </a:lnTo>
                  <a:lnTo>
                    <a:pt x="6586273" y="1266038"/>
                  </a:lnTo>
                  <a:lnTo>
                    <a:pt x="6593201" y="1223084"/>
                  </a:lnTo>
                  <a:lnTo>
                    <a:pt x="6593201" y="135895"/>
                  </a:lnTo>
                  <a:lnTo>
                    <a:pt x="6586273" y="92942"/>
                  </a:lnTo>
                  <a:lnTo>
                    <a:pt x="6566981" y="55637"/>
                  </a:lnTo>
                  <a:lnTo>
                    <a:pt x="6537564" y="26220"/>
                  </a:lnTo>
                  <a:lnTo>
                    <a:pt x="6500260" y="6928"/>
                  </a:lnTo>
                  <a:lnTo>
                    <a:pt x="6457307" y="0"/>
                  </a:lnTo>
                  <a:close/>
                </a:path>
              </a:pathLst>
            </a:custGeom>
            <a:solidFill>
              <a:srgbClr val="DFE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46776" y="1368551"/>
              <a:ext cx="752855" cy="74980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449501" y="1370361"/>
              <a:ext cx="748030" cy="748030"/>
            </a:xfrm>
            <a:custGeom>
              <a:avLst/>
              <a:gdLst/>
              <a:ahLst/>
              <a:cxnLst/>
              <a:rect l="l" t="t" r="r" b="b"/>
              <a:pathLst>
                <a:path w="748029" h="748030">
                  <a:moveTo>
                    <a:pt x="0" y="0"/>
                  </a:moveTo>
                  <a:lnTo>
                    <a:pt x="747439" y="0"/>
                  </a:lnTo>
                  <a:lnTo>
                    <a:pt x="747439" y="747439"/>
                  </a:lnTo>
                  <a:lnTo>
                    <a:pt x="0" y="74743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739156" y="1365503"/>
            <a:ext cx="2693670" cy="7296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75"/>
              </a:spcBef>
            </a:pPr>
            <a:r>
              <a:rPr sz="2300" dirty="0">
                <a:solidFill>
                  <a:srgbClr val="000000"/>
                </a:solidFill>
                <a:latin typeface="Tahoma"/>
                <a:cs typeface="Tahoma"/>
              </a:rPr>
              <a:t>Significance</a:t>
            </a:r>
            <a:r>
              <a:rPr sz="2300" spc="32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300" spc="-25" dirty="0">
                <a:solidFill>
                  <a:srgbClr val="000000"/>
                </a:solidFill>
                <a:latin typeface="Tahoma"/>
                <a:cs typeface="Tahoma"/>
              </a:rPr>
              <a:t>of </a:t>
            </a:r>
            <a:r>
              <a:rPr sz="2300" spc="-45" dirty="0">
                <a:solidFill>
                  <a:srgbClr val="000000"/>
                </a:solidFill>
                <a:latin typeface="Tahoma"/>
                <a:cs typeface="Tahoma"/>
              </a:rPr>
              <a:t>Italian</a:t>
            </a:r>
            <a:r>
              <a:rPr sz="2300" spc="-15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300" spc="70" dirty="0">
                <a:solidFill>
                  <a:srgbClr val="000000"/>
                </a:solidFill>
                <a:latin typeface="Tahoma"/>
                <a:cs typeface="Tahoma"/>
              </a:rPr>
              <a:t>Wine</a:t>
            </a:r>
            <a:r>
              <a:rPr sz="2300" spc="-114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300" spc="-30" dirty="0">
                <a:solidFill>
                  <a:srgbClr val="000000"/>
                </a:solidFill>
                <a:latin typeface="Tahoma"/>
                <a:cs typeface="Tahoma"/>
              </a:rPr>
              <a:t>Industry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06098" y="1109471"/>
            <a:ext cx="1780539" cy="125984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213360" algn="just">
              <a:lnSpc>
                <a:spcPts val="1300"/>
              </a:lnSpc>
              <a:spcBef>
                <a:spcPts val="160"/>
              </a:spcBef>
            </a:pPr>
            <a:r>
              <a:rPr sz="1100" spc="-50" dirty="0">
                <a:latin typeface="Tahoma"/>
                <a:cs typeface="Tahoma"/>
              </a:rPr>
              <a:t>Italy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one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the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world’s </a:t>
            </a:r>
            <a:r>
              <a:rPr sz="1100" dirty="0">
                <a:latin typeface="Tahoma"/>
                <a:cs typeface="Tahoma"/>
              </a:rPr>
              <a:t>top</a:t>
            </a:r>
            <a:r>
              <a:rPr sz="1100" spc="7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wine</a:t>
            </a:r>
            <a:r>
              <a:rPr sz="1100" spc="7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producers</a:t>
            </a:r>
            <a:r>
              <a:rPr sz="1100" spc="7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and </a:t>
            </a:r>
            <a:r>
              <a:rPr sz="1100" spc="-10" dirty="0">
                <a:latin typeface="Tahoma"/>
                <a:cs typeface="Tahoma"/>
              </a:rPr>
              <a:t>exporters.</a:t>
            </a:r>
            <a:endParaRPr sz="1100">
              <a:latin typeface="Tahoma"/>
              <a:cs typeface="Tahoma"/>
            </a:endParaRPr>
          </a:p>
          <a:p>
            <a:pPr marL="12700" marR="5080">
              <a:lnSpc>
                <a:spcPct val="101200"/>
              </a:lnSpc>
              <a:spcBef>
                <a:spcPts val="415"/>
              </a:spcBef>
            </a:pPr>
            <a:r>
              <a:rPr sz="1100" spc="-70" dirty="0">
                <a:latin typeface="Tahoma"/>
                <a:cs typeface="Tahoma"/>
              </a:rPr>
              <a:t>In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2022,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Italian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wine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exports </a:t>
            </a:r>
            <a:r>
              <a:rPr sz="1100" dirty="0">
                <a:latin typeface="Tahoma"/>
                <a:cs typeface="Tahoma"/>
              </a:rPr>
              <a:t>reached</a:t>
            </a:r>
            <a:r>
              <a:rPr sz="1100" spc="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€7.9</a:t>
            </a:r>
            <a:r>
              <a:rPr sz="1100" spc="3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billion, </a:t>
            </a:r>
            <a:r>
              <a:rPr sz="1100" dirty="0">
                <a:latin typeface="Tahoma"/>
                <a:cs typeface="Tahoma"/>
              </a:rPr>
              <a:t>marking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9.8%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increase </a:t>
            </a:r>
            <a:r>
              <a:rPr sz="1100" dirty="0">
                <a:latin typeface="Tahoma"/>
                <a:cs typeface="Tahoma"/>
              </a:rPr>
              <a:t>from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the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previous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year.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038409" y="2763316"/>
            <a:ext cx="6593205" cy="1359535"/>
            <a:chOff x="5038409" y="2763316"/>
            <a:chExt cx="6593205" cy="1359535"/>
          </a:xfrm>
        </p:grpSpPr>
        <p:sp>
          <p:nvSpPr>
            <p:cNvPr id="14" name="object 14"/>
            <p:cNvSpPr/>
            <p:nvPr/>
          </p:nvSpPr>
          <p:spPr>
            <a:xfrm>
              <a:off x="5038409" y="2763316"/>
              <a:ext cx="6593205" cy="1359535"/>
            </a:xfrm>
            <a:custGeom>
              <a:avLst/>
              <a:gdLst/>
              <a:ahLst/>
              <a:cxnLst/>
              <a:rect l="l" t="t" r="r" b="b"/>
              <a:pathLst>
                <a:path w="6593205" h="1359535">
                  <a:moveTo>
                    <a:pt x="6457307" y="0"/>
                  </a:moveTo>
                  <a:lnTo>
                    <a:pt x="135893" y="0"/>
                  </a:lnTo>
                  <a:lnTo>
                    <a:pt x="92940" y="6927"/>
                  </a:lnTo>
                  <a:lnTo>
                    <a:pt x="55636" y="26219"/>
                  </a:lnTo>
                  <a:lnTo>
                    <a:pt x="26219" y="55637"/>
                  </a:lnTo>
                  <a:lnTo>
                    <a:pt x="6927" y="92941"/>
                  </a:lnTo>
                  <a:lnTo>
                    <a:pt x="0" y="135895"/>
                  </a:lnTo>
                  <a:lnTo>
                    <a:pt x="0" y="1223084"/>
                  </a:lnTo>
                  <a:lnTo>
                    <a:pt x="6927" y="1266038"/>
                  </a:lnTo>
                  <a:lnTo>
                    <a:pt x="26219" y="1303342"/>
                  </a:lnTo>
                  <a:lnTo>
                    <a:pt x="55636" y="1332760"/>
                  </a:lnTo>
                  <a:lnTo>
                    <a:pt x="92940" y="1352052"/>
                  </a:lnTo>
                  <a:lnTo>
                    <a:pt x="135893" y="1358980"/>
                  </a:lnTo>
                  <a:lnTo>
                    <a:pt x="6457307" y="1358980"/>
                  </a:lnTo>
                  <a:lnTo>
                    <a:pt x="6500260" y="1352052"/>
                  </a:lnTo>
                  <a:lnTo>
                    <a:pt x="6537564" y="1332760"/>
                  </a:lnTo>
                  <a:lnTo>
                    <a:pt x="6566981" y="1303342"/>
                  </a:lnTo>
                  <a:lnTo>
                    <a:pt x="6586273" y="1266038"/>
                  </a:lnTo>
                  <a:lnTo>
                    <a:pt x="6593201" y="1223084"/>
                  </a:lnTo>
                  <a:lnTo>
                    <a:pt x="6593201" y="135895"/>
                  </a:lnTo>
                  <a:lnTo>
                    <a:pt x="6586273" y="92941"/>
                  </a:lnTo>
                  <a:lnTo>
                    <a:pt x="6566981" y="55637"/>
                  </a:lnTo>
                  <a:lnTo>
                    <a:pt x="6537564" y="26219"/>
                  </a:lnTo>
                  <a:lnTo>
                    <a:pt x="6500260" y="6927"/>
                  </a:lnTo>
                  <a:lnTo>
                    <a:pt x="6457307" y="0"/>
                  </a:lnTo>
                  <a:close/>
                </a:path>
              </a:pathLst>
            </a:custGeom>
            <a:solidFill>
              <a:srgbClr val="DFE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46775" y="3066288"/>
              <a:ext cx="752855" cy="75285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449501" y="3069087"/>
              <a:ext cx="748030" cy="748030"/>
            </a:xfrm>
            <a:custGeom>
              <a:avLst/>
              <a:gdLst/>
              <a:ahLst/>
              <a:cxnLst/>
              <a:rect l="l" t="t" r="r" b="b"/>
              <a:pathLst>
                <a:path w="748029" h="748029">
                  <a:moveTo>
                    <a:pt x="0" y="0"/>
                  </a:moveTo>
                  <a:lnTo>
                    <a:pt x="747439" y="0"/>
                  </a:lnTo>
                  <a:lnTo>
                    <a:pt x="747439" y="747439"/>
                  </a:lnTo>
                  <a:lnTo>
                    <a:pt x="0" y="74743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739156" y="3240023"/>
            <a:ext cx="232029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80" dirty="0">
                <a:latin typeface="Tahoma"/>
                <a:cs typeface="Tahoma"/>
              </a:rPr>
              <a:t>Economic</a:t>
            </a:r>
            <a:r>
              <a:rPr sz="2300" spc="-145" dirty="0">
                <a:latin typeface="Tahoma"/>
                <a:cs typeface="Tahoma"/>
              </a:rPr>
              <a:t> </a:t>
            </a:r>
            <a:r>
              <a:rPr sz="2300" spc="-10" dirty="0">
                <a:latin typeface="Tahoma"/>
                <a:cs typeface="Tahoma"/>
              </a:rPr>
              <a:t>Impact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706098" y="3090671"/>
            <a:ext cx="1642110" cy="70231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85"/>
              </a:spcBef>
            </a:pPr>
            <a:r>
              <a:rPr sz="1100" dirty="0">
                <a:latin typeface="Tahoma"/>
                <a:cs typeface="Tahoma"/>
              </a:rPr>
              <a:t>The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wine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sector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crucial </a:t>
            </a:r>
            <a:r>
              <a:rPr sz="1100" dirty="0">
                <a:latin typeface="Tahoma"/>
                <a:cs typeface="Tahoma"/>
              </a:rPr>
              <a:t>for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Italy’s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economy,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with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 </a:t>
            </a:r>
            <a:r>
              <a:rPr sz="1100" dirty="0">
                <a:latin typeface="Tahoma"/>
                <a:cs typeface="Tahoma"/>
              </a:rPr>
              <a:t>trade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surplus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over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€7.3 </a:t>
            </a:r>
            <a:r>
              <a:rPr sz="1100" dirty="0">
                <a:latin typeface="Tahoma"/>
                <a:cs typeface="Tahoma"/>
              </a:rPr>
              <a:t>billion</a:t>
            </a:r>
            <a:r>
              <a:rPr sz="1100" spc="5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in</a:t>
            </a:r>
            <a:r>
              <a:rPr sz="1100" spc="6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2022.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038409" y="4462041"/>
            <a:ext cx="6593205" cy="1359535"/>
            <a:chOff x="5038409" y="4462041"/>
            <a:chExt cx="6593205" cy="1359535"/>
          </a:xfrm>
        </p:grpSpPr>
        <p:sp>
          <p:nvSpPr>
            <p:cNvPr id="20" name="object 20"/>
            <p:cNvSpPr/>
            <p:nvPr/>
          </p:nvSpPr>
          <p:spPr>
            <a:xfrm>
              <a:off x="5038409" y="4462041"/>
              <a:ext cx="6593205" cy="1359535"/>
            </a:xfrm>
            <a:custGeom>
              <a:avLst/>
              <a:gdLst/>
              <a:ahLst/>
              <a:cxnLst/>
              <a:rect l="l" t="t" r="r" b="b"/>
              <a:pathLst>
                <a:path w="6593205" h="1359535">
                  <a:moveTo>
                    <a:pt x="6457307" y="0"/>
                  </a:moveTo>
                  <a:lnTo>
                    <a:pt x="135893" y="0"/>
                  </a:lnTo>
                  <a:lnTo>
                    <a:pt x="92940" y="6927"/>
                  </a:lnTo>
                  <a:lnTo>
                    <a:pt x="55636" y="26219"/>
                  </a:lnTo>
                  <a:lnTo>
                    <a:pt x="26219" y="55637"/>
                  </a:lnTo>
                  <a:lnTo>
                    <a:pt x="6927" y="92941"/>
                  </a:lnTo>
                  <a:lnTo>
                    <a:pt x="0" y="135895"/>
                  </a:lnTo>
                  <a:lnTo>
                    <a:pt x="0" y="1223084"/>
                  </a:lnTo>
                  <a:lnTo>
                    <a:pt x="6927" y="1266037"/>
                  </a:lnTo>
                  <a:lnTo>
                    <a:pt x="26219" y="1303342"/>
                  </a:lnTo>
                  <a:lnTo>
                    <a:pt x="55636" y="1332759"/>
                  </a:lnTo>
                  <a:lnTo>
                    <a:pt x="92940" y="1352051"/>
                  </a:lnTo>
                  <a:lnTo>
                    <a:pt x="135893" y="1358979"/>
                  </a:lnTo>
                  <a:lnTo>
                    <a:pt x="6457307" y="1358979"/>
                  </a:lnTo>
                  <a:lnTo>
                    <a:pt x="6500260" y="1352051"/>
                  </a:lnTo>
                  <a:lnTo>
                    <a:pt x="6537564" y="1332759"/>
                  </a:lnTo>
                  <a:lnTo>
                    <a:pt x="6566981" y="1303342"/>
                  </a:lnTo>
                  <a:lnTo>
                    <a:pt x="6586273" y="1266037"/>
                  </a:lnTo>
                  <a:lnTo>
                    <a:pt x="6593201" y="1223084"/>
                  </a:lnTo>
                  <a:lnTo>
                    <a:pt x="6593201" y="135895"/>
                  </a:lnTo>
                  <a:lnTo>
                    <a:pt x="6586273" y="92941"/>
                  </a:lnTo>
                  <a:lnTo>
                    <a:pt x="6566981" y="55637"/>
                  </a:lnTo>
                  <a:lnTo>
                    <a:pt x="6537564" y="26219"/>
                  </a:lnTo>
                  <a:lnTo>
                    <a:pt x="6500260" y="6927"/>
                  </a:lnTo>
                  <a:lnTo>
                    <a:pt x="6457307" y="0"/>
                  </a:lnTo>
                  <a:close/>
                </a:path>
              </a:pathLst>
            </a:custGeom>
            <a:solidFill>
              <a:srgbClr val="DFE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6775" y="4767071"/>
              <a:ext cx="752855" cy="74980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449501" y="4767813"/>
              <a:ext cx="748030" cy="748030"/>
            </a:xfrm>
            <a:custGeom>
              <a:avLst/>
              <a:gdLst/>
              <a:ahLst/>
              <a:cxnLst/>
              <a:rect l="l" t="t" r="r" b="b"/>
              <a:pathLst>
                <a:path w="748029" h="748029">
                  <a:moveTo>
                    <a:pt x="0" y="0"/>
                  </a:moveTo>
                  <a:lnTo>
                    <a:pt x="747439" y="0"/>
                  </a:lnTo>
                  <a:lnTo>
                    <a:pt x="747439" y="747439"/>
                  </a:lnTo>
                  <a:lnTo>
                    <a:pt x="0" y="74743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739156" y="4937760"/>
            <a:ext cx="229362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dirty="0">
                <a:latin typeface="Tahoma"/>
                <a:cs typeface="Tahoma"/>
              </a:rPr>
              <a:t>Market</a:t>
            </a:r>
            <a:r>
              <a:rPr sz="2300" spc="25" dirty="0">
                <a:latin typeface="Tahoma"/>
                <a:cs typeface="Tahoma"/>
              </a:rPr>
              <a:t> </a:t>
            </a:r>
            <a:r>
              <a:rPr sz="2300" spc="-10" dirty="0">
                <a:latin typeface="Tahoma"/>
                <a:cs typeface="Tahoma"/>
              </a:rPr>
              <a:t>Dynamics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706098" y="4675632"/>
            <a:ext cx="1668145" cy="93091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300"/>
              </a:lnSpc>
              <a:spcBef>
                <a:spcPts val="160"/>
              </a:spcBef>
            </a:pPr>
            <a:r>
              <a:rPr sz="1100" spc="10" dirty="0">
                <a:latin typeface="Tahoma"/>
                <a:cs typeface="Tahoma"/>
              </a:rPr>
              <a:t>Understanding</a:t>
            </a:r>
            <a:r>
              <a:rPr sz="1100" spc="40" dirty="0">
                <a:latin typeface="Tahoma"/>
                <a:cs typeface="Tahoma"/>
              </a:rPr>
              <a:t> </a:t>
            </a:r>
            <a:r>
              <a:rPr sz="1100" spc="10" dirty="0">
                <a:latin typeface="Tahoma"/>
                <a:cs typeface="Tahoma"/>
              </a:rPr>
              <a:t>the</a:t>
            </a:r>
            <a:r>
              <a:rPr sz="1100" spc="4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factors </a:t>
            </a:r>
            <a:r>
              <a:rPr sz="1100" dirty="0">
                <a:latin typeface="Tahoma"/>
                <a:cs typeface="Tahoma"/>
              </a:rPr>
              <a:t>influencing</a:t>
            </a:r>
            <a:r>
              <a:rPr sz="1100" spc="8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wine</a:t>
            </a:r>
            <a:r>
              <a:rPr sz="1100" spc="8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prices</a:t>
            </a:r>
            <a:endParaRPr sz="1100">
              <a:latin typeface="Tahoma"/>
              <a:cs typeface="Tahoma"/>
            </a:endParaRPr>
          </a:p>
          <a:p>
            <a:pPr marL="12700" marR="27940">
              <a:lnSpc>
                <a:spcPct val="102699"/>
              </a:lnSpc>
              <a:spcBef>
                <a:spcPts val="400"/>
              </a:spcBef>
            </a:pPr>
            <a:r>
              <a:rPr sz="1100" dirty="0">
                <a:latin typeface="Tahoma"/>
                <a:cs typeface="Tahoma"/>
              </a:rPr>
              <a:t>Analyzing</a:t>
            </a:r>
            <a:r>
              <a:rPr sz="1100" spc="6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trends</a:t>
            </a:r>
            <a:r>
              <a:rPr sz="1100" spc="7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and </a:t>
            </a:r>
            <a:r>
              <a:rPr sz="1100" dirty="0">
                <a:latin typeface="Tahoma"/>
                <a:cs typeface="Tahoma"/>
              </a:rPr>
              <a:t>forecasting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support </a:t>
            </a:r>
            <a:r>
              <a:rPr sz="1100" dirty="0">
                <a:latin typeface="Tahoma"/>
                <a:cs typeface="Tahoma"/>
              </a:rPr>
              <a:t>strategic</a:t>
            </a:r>
            <a:r>
              <a:rPr sz="1100" spc="20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decision-</a:t>
            </a:r>
            <a:r>
              <a:rPr sz="1100" spc="-10" dirty="0">
                <a:latin typeface="Tahoma"/>
                <a:cs typeface="Tahoma"/>
              </a:rPr>
              <a:t>making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sp>
          <p:nvSpPr>
            <p:cNvPr id="3" name="object 3"/>
            <p:cNvSpPr/>
            <p:nvPr/>
          </p:nvSpPr>
          <p:spPr>
            <a:xfrm>
              <a:off x="571500" y="571500"/>
              <a:ext cx="11060430" cy="0"/>
            </a:xfrm>
            <a:custGeom>
              <a:avLst/>
              <a:gdLst/>
              <a:ahLst/>
              <a:cxnLst/>
              <a:rect l="l" t="t" r="r" b="b"/>
              <a:pathLst>
                <a:path w="11060430">
                  <a:moveTo>
                    <a:pt x="11059811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42481" y="571500"/>
              <a:ext cx="0" cy="5715000"/>
            </a:xfrm>
            <a:custGeom>
              <a:avLst/>
              <a:gdLst/>
              <a:ahLst/>
              <a:cxnLst/>
              <a:rect l="l" t="t" r="r" b="b"/>
              <a:pathLst>
                <a:path h="5715000">
                  <a:moveTo>
                    <a:pt x="0" y="0"/>
                  </a:moveTo>
                  <a:lnTo>
                    <a:pt x="1" y="571500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7484" y="6283518"/>
              <a:ext cx="11060430" cy="0"/>
            </a:xfrm>
            <a:custGeom>
              <a:avLst/>
              <a:gdLst/>
              <a:ahLst/>
              <a:cxnLst/>
              <a:rect l="l" t="t" r="r" b="b"/>
              <a:pathLst>
                <a:path w="11060430">
                  <a:moveTo>
                    <a:pt x="11059811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8952" cy="685799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2700" marR="5080">
              <a:lnSpc>
                <a:spcPts val="5210"/>
              </a:lnSpc>
              <a:spcBef>
                <a:spcPts val="730"/>
              </a:spcBef>
            </a:pPr>
            <a:r>
              <a:rPr spc="125" dirty="0"/>
              <a:t>Holt’s </a:t>
            </a:r>
            <a:r>
              <a:rPr spc="280" dirty="0"/>
              <a:t>method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560688" y="568325"/>
            <a:ext cx="11071225" cy="5721350"/>
            <a:chOff x="560688" y="568325"/>
            <a:chExt cx="11071225" cy="5721350"/>
          </a:xfrm>
        </p:grpSpPr>
        <p:sp>
          <p:nvSpPr>
            <p:cNvPr id="9" name="object 9"/>
            <p:cNvSpPr/>
            <p:nvPr/>
          </p:nvSpPr>
          <p:spPr>
            <a:xfrm>
              <a:off x="4419600" y="571500"/>
              <a:ext cx="0" cy="5715000"/>
            </a:xfrm>
            <a:custGeom>
              <a:avLst/>
              <a:gdLst/>
              <a:ahLst/>
              <a:cxnLst/>
              <a:rect l="l" t="t" r="r" b="b"/>
              <a:pathLst>
                <a:path h="5715000">
                  <a:moveTo>
                    <a:pt x="0" y="0"/>
                  </a:moveTo>
                  <a:lnTo>
                    <a:pt x="1" y="571500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0688" y="571500"/>
              <a:ext cx="11060430" cy="0"/>
            </a:xfrm>
            <a:custGeom>
              <a:avLst/>
              <a:gdLst/>
              <a:ahLst/>
              <a:cxnLst/>
              <a:rect l="l" t="t" r="r" b="b"/>
              <a:pathLst>
                <a:path w="11060430">
                  <a:moveTo>
                    <a:pt x="11059811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7051" y="1029291"/>
              <a:ext cx="6923446" cy="479448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71499" y="6286500"/>
              <a:ext cx="11060430" cy="0"/>
            </a:xfrm>
            <a:custGeom>
              <a:avLst/>
              <a:gdLst/>
              <a:ahLst/>
              <a:cxnLst/>
              <a:rect l="l" t="t" r="r" b="b"/>
              <a:pathLst>
                <a:path w="11060430">
                  <a:moveTo>
                    <a:pt x="11059811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50240" y="3010915"/>
            <a:ext cx="1993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MAPE</a:t>
            </a:r>
            <a:r>
              <a:rPr sz="24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sz="24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Times New Roman"/>
                <a:cs typeface="Times New Roman"/>
              </a:rPr>
              <a:t>5.9</a:t>
            </a:r>
            <a:r>
              <a:rPr sz="24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Times New Roman"/>
                <a:cs typeface="Times New Roman"/>
              </a:rPr>
              <a:t>%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sp>
          <p:nvSpPr>
            <p:cNvPr id="3" name="object 3"/>
            <p:cNvSpPr/>
            <p:nvPr/>
          </p:nvSpPr>
          <p:spPr>
            <a:xfrm>
              <a:off x="571500" y="571500"/>
              <a:ext cx="11060430" cy="0"/>
            </a:xfrm>
            <a:custGeom>
              <a:avLst/>
              <a:gdLst/>
              <a:ahLst/>
              <a:cxnLst/>
              <a:rect l="l" t="t" r="r" b="b"/>
              <a:pathLst>
                <a:path w="11060430">
                  <a:moveTo>
                    <a:pt x="11059811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42481" y="571500"/>
              <a:ext cx="0" cy="5715000"/>
            </a:xfrm>
            <a:custGeom>
              <a:avLst/>
              <a:gdLst/>
              <a:ahLst/>
              <a:cxnLst/>
              <a:rect l="l" t="t" r="r" b="b"/>
              <a:pathLst>
                <a:path h="5715000">
                  <a:moveTo>
                    <a:pt x="0" y="0"/>
                  </a:moveTo>
                  <a:lnTo>
                    <a:pt x="1" y="571500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7484" y="6283518"/>
              <a:ext cx="11060430" cy="0"/>
            </a:xfrm>
            <a:custGeom>
              <a:avLst/>
              <a:gdLst/>
              <a:ahLst/>
              <a:cxnLst/>
              <a:rect l="l" t="t" r="r" b="b"/>
              <a:pathLst>
                <a:path w="11060430">
                  <a:moveTo>
                    <a:pt x="11059811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8952" cy="685799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96786" y="5059171"/>
            <a:ext cx="39350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150" dirty="0">
                <a:solidFill>
                  <a:srgbClr val="FFFFFF"/>
                </a:solidFill>
                <a:latin typeface="Times New Roman"/>
                <a:cs typeface="Times New Roman"/>
              </a:rPr>
              <a:t>Holt’s</a:t>
            </a:r>
            <a:r>
              <a:rPr sz="4800" spc="2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800" spc="300" dirty="0">
                <a:solidFill>
                  <a:srgbClr val="FFFFFF"/>
                </a:solidFill>
                <a:latin typeface="Times New Roman"/>
                <a:cs typeface="Times New Roman"/>
              </a:rPr>
              <a:t>method</a:t>
            </a:r>
            <a:endParaRPr sz="48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61818" y="568485"/>
            <a:ext cx="11059160" cy="5724525"/>
            <a:chOff x="561818" y="568485"/>
            <a:chExt cx="11059160" cy="572452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4559" y="568485"/>
              <a:ext cx="4280105" cy="354178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37334" y="742339"/>
              <a:ext cx="5368201" cy="319407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65868" y="4610606"/>
              <a:ext cx="11055350" cy="0"/>
            </a:xfrm>
            <a:custGeom>
              <a:avLst/>
              <a:gdLst/>
              <a:ahLst/>
              <a:cxnLst/>
              <a:rect l="l" t="t" r="r" b="b"/>
              <a:pathLst>
                <a:path w="11055350">
                  <a:moveTo>
                    <a:pt x="11054799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734300" y="4614652"/>
              <a:ext cx="0" cy="1675130"/>
            </a:xfrm>
            <a:custGeom>
              <a:avLst/>
              <a:gdLst/>
              <a:ahLst/>
              <a:cxnLst/>
              <a:rect l="l" t="t" r="r" b="b"/>
              <a:pathLst>
                <a:path h="1675129">
                  <a:moveTo>
                    <a:pt x="0" y="0"/>
                  </a:moveTo>
                  <a:lnTo>
                    <a:pt x="1" y="167486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1818" y="6289513"/>
              <a:ext cx="11055350" cy="0"/>
            </a:xfrm>
            <a:custGeom>
              <a:avLst/>
              <a:gdLst/>
              <a:ahLst/>
              <a:cxnLst/>
              <a:rect l="l" t="t" r="r" b="b"/>
              <a:pathLst>
                <a:path w="11055350">
                  <a:moveTo>
                    <a:pt x="11054799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9948" y="4824984"/>
            <a:ext cx="5591810" cy="122364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 marR="5080">
              <a:lnSpc>
                <a:spcPts val="4510"/>
              </a:lnSpc>
              <a:spcBef>
                <a:spcPts val="590"/>
              </a:spcBef>
            </a:pPr>
            <a:r>
              <a:rPr sz="4100" spc="145" dirty="0"/>
              <a:t>RESULTS</a:t>
            </a:r>
            <a:r>
              <a:rPr sz="4100" spc="185" dirty="0"/>
              <a:t> </a:t>
            </a:r>
            <a:r>
              <a:rPr sz="4100" dirty="0"/>
              <a:t>FROM</a:t>
            </a:r>
            <a:r>
              <a:rPr sz="4100" spc="190" dirty="0"/>
              <a:t> </a:t>
            </a:r>
            <a:r>
              <a:rPr sz="4100" spc="-20" dirty="0"/>
              <a:t>WINE </a:t>
            </a:r>
            <a:r>
              <a:rPr sz="4100" spc="-10" dirty="0"/>
              <a:t>ANALYSIS</a:t>
            </a:r>
            <a:endParaRPr sz="4100" dirty="0"/>
          </a:p>
        </p:txBody>
      </p:sp>
      <p:grpSp>
        <p:nvGrpSpPr>
          <p:cNvPr id="4" name="object 4"/>
          <p:cNvGrpSpPr/>
          <p:nvPr/>
        </p:nvGrpSpPr>
        <p:grpSpPr>
          <a:xfrm>
            <a:off x="561818" y="4607431"/>
            <a:ext cx="11059160" cy="1685289"/>
            <a:chOff x="561818" y="4607431"/>
            <a:chExt cx="11059160" cy="1685289"/>
          </a:xfrm>
        </p:grpSpPr>
        <p:sp>
          <p:nvSpPr>
            <p:cNvPr id="5" name="object 5"/>
            <p:cNvSpPr/>
            <p:nvPr/>
          </p:nvSpPr>
          <p:spPr>
            <a:xfrm>
              <a:off x="565868" y="4610606"/>
              <a:ext cx="11055350" cy="0"/>
            </a:xfrm>
            <a:custGeom>
              <a:avLst/>
              <a:gdLst/>
              <a:ahLst/>
              <a:cxnLst/>
              <a:rect l="l" t="t" r="r" b="b"/>
              <a:pathLst>
                <a:path w="11055350">
                  <a:moveTo>
                    <a:pt x="11054799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734300" y="4614652"/>
              <a:ext cx="0" cy="1675130"/>
            </a:xfrm>
            <a:custGeom>
              <a:avLst/>
              <a:gdLst/>
              <a:ahLst/>
              <a:cxnLst/>
              <a:rect l="l" t="t" r="r" b="b"/>
              <a:pathLst>
                <a:path h="1675129">
                  <a:moveTo>
                    <a:pt x="0" y="0"/>
                  </a:moveTo>
                  <a:lnTo>
                    <a:pt x="1" y="1674861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61818" y="6289513"/>
              <a:ext cx="11055350" cy="0"/>
            </a:xfrm>
            <a:custGeom>
              <a:avLst/>
              <a:gdLst/>
              <a:ahLst/>
              <a:cxnLst/>
              <a:rect l="l" t="t" r="r" b="b"/>
              <a:pathLst>
                <a:path w="11055350">
                  <a:moveTo>
                    <a:pt x="11054799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0240" y="893571"/>
            <a:ext cx="36937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229" dirty="0"/>
              <a:t>Summary</a:t>
            </a:r>
            <a:r>
              <a:rPr sz="4000" spc="125" dirty="0"/>
              <a:t> </a:t>
            </a:r>
            <a:r>
              <a:rPr sz="4000" spc="260" dirty="0"/>
              <a:t>Table</a:t>
            </a:r>
            <a:endParaRPr sz="40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65150" y="2070100"/>
          <a:ext cx="11058523" cy="3134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1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1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1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117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117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750" spc="1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Model</a:t>
                      </a:r>
                      <a:endParaRPr sz="1750">
                        <a:latin typeface="Tahoma"/>
                        <a:cs typeface="Tahoma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AAE4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750" spc="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Adjusted</a:t>
                      </a:r>
                      <a:r>
                        <a:rPr sz="1750" spc="-8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75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725" spc="-37" baseline="24154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725" baseline="24154">
                        <a:latin typeface="Tahoma"/>
                        <a:cs typeface="Tahoma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AAE44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750" spc="6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RMSE</a:t>
                      </a:r>
                      <a:endParaRPr sz="1750">
                        <a:latin typeface="Tahoma"/>
                        <a:cs typeface="Tahoma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AAE4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750" spc="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AIC</a:t>
                      </a:r>
                      <a:endParaRPr sz="1750">
                        <a:latin typeface="Tahoma"/>
                        <a:cs typeface="Tahoma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AAE44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750" spc="1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MAPE</a:t>
                      </a:r>
                      <a:endParaRPr sz="1750">
                        <a:latin typeface="Tahoma"/>
                        <a:cs typeface="Tahoma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AAE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 marR="542290">
                        <a:lnSpc>
                          <a:spcPct val="101099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Linear</a:t>
                      </a:r>
                      <a:r>
                        <a:rPr sz="18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80" dirty="0">
                          <a:latin typeface="Tahoma"/>
                          <a:cs typeface="Tahoma"/>
                        </a:rPr>
                        <a:t>model</a:t>
                      </a:r>
                      <a:r>
                        <a:rPr sz="18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95" dirty="0">
                          <a:latin typeface="Tahoma"/>
                          <a:cs typeface="Tahoma"/>
                        </a:rPr>
                        <a:t>+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trend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E3C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10" dirty="0">
                          <a:latin typeface="Tahoma"/>
                          <a:cs typeface="Tahoma"/>
                        </a:rPr>
                        <a:t>0.9418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E3CF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20" dirty="0">
                          <a:latin typeface="Tahoma"/>
                          <a:cs typeface="Tahoma"/>
                        </a:rPr>
                        <a:t>0.17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E3C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105" dirty="0">
                          <a:latin typeface="Tahoma"/>
                          <a:cs typeface="Tahoma"/>
                        </a:rPr>
                        <a:t>-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26.4707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E3CF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10" dirty="0">
                          <a:latin typeface="Tahoma"/>
                          <a:cs typeface="Tahoma"/>
                        </a:rPr>
                        <a:t>6.65%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 marR="318770">
                        <a:lnSpc>
                          <a:spcPct val="101099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Linear</a:t>
                      </a:r>
                      <a:r>
                        <a:rPr sz="18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80" dirty="0">
                          <a:latin typeface="Tahoma"/>
                          <a:cs typeface="Tahoma"/>
                        </a:rPr>
                        <a:t>model</a:t>
                      </a:r>
                      <a:r>
                        <a:rPr sz="18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60" dirty="0">
                          <a:latin typeface="Tahoma"/>
                          <a:cs typeface="Tahoma"/>
                        </a:rPr>
                        <a:t>+ 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trend</a:t>
                      </a:r>
                      <a:r>
                        <a:rPr sz="1800" spc="-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25" dirty="0">
                          <a:latin typeface="Tahoma"/>
                          <a:cs typeface="Tahoma"/>
                        </a:rPr>
                        <a:t>+</a:t>
                      </a:r>
                      <a:r>
                        <a:rPr sz="1800" spc="-4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regressor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2E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10" dirty="0">
                          <a:latin typeface="Tahoma"/>
                          <a:cs typeface="Tahoma"/>
                        </a:rPr>
                        <a:t>0.973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2E9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20" dirty="0">
                          <a:latin typeface="Tahoma"/>
                          <a:cs typeface="Tahoma"/>
                        </a:rPr>
                        <a:t>0.15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2E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105" dirty="0">
                          <a:latin typeface="Tahoma"/>
                          <a:cs typeface="Tahoma"/>
                        </a:rPr>
                        <a:t>-</a:t>
                      </a:r>
                      <a:r>
                        <a:rPr sz="1800" spc="-20" dirty="0">
                          <a:latin typeface="Tahoma"/>
                          <a:cs typeface="Tahoma"/>
                        </a:rPr>
                        <a:t>68.02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2E9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20" dirty="0">
                          <a:latin typeface="Tahoma"/>
                          <a:cs typeface="Tahoma"/>
                        </a:rPr>
                        <a:t>4.2%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10" dirty="0">
                          <a:latin typeface="Tahoma"/>
                          <a:cs typeface="Tahoma"/>
                        </a:rPr>
                        <a:t>ARIMA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E3C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150" dirty="0">
                          <a:latin typeface="Tahoma"/>
                          <a:cs typeface="Tahoma"/>
                        </a:rPr>
                        <a:t>NA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E3CF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20" dirty="0">
                          <a:latin typeface="Tahoma"/>
                          <a:cs typeface="Tahoma"/>
                        </a:rPr>
                        <a:t>0.18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E3C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105" dirty="0">
                          <a:latin typeface="Tahoma"/>
                          <a:cs typeface="Tahoma"/>
                        </a:rPr>
                        <a:t>-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187.31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E3CF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20" dirty="0">
                          <a:latin typeface="Tahoma"/>
                          <a:cs typeface="Tahoma"/>
                        </a:rPr>
                        <a:t>5.4%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90" dirty="0">
                          <a:latin typeface="Tahoma"/>
                          <a:cs typeface="Tahoma"/>
                        </a:rPr>
                        <a:t>ARMAX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2E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150" dirty="0">
                          <a:latin typeface="Tahoma"/>
                          <a:cs typeface="Tahoma"/>
                        </a:rPr>
                        <a:t>NA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2E9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0" dirty="0">
                          <a:latin typeface="Tahoma"/>
                          <a:cs typeface="Tahoma"/>
                        </a:rPr>
                        <a:t>0.14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2E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5" dirty="0">
                          <a:latin typeface="Tahoma"/>
                          <a:cs typeface="Tahoma"/>
                        </a:rPr>
                        <a:t>-</a:t>
                      </a:r>
                      <a:r>
                        <a:rPr sz="1800" spc="-20" dirty="0">
                          <a:latin typeface="Tahoma"/>
                          <a:cs typeface="Tahoma"/>
                        </a:rPr>
                        <a:t>188.4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2E9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latin typeface="Tahoma"/>
                          <a:cs typeface="Tahoma"/>
                        </a:rPr>
                        <a:t>4.10%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185" dirty="0">
                          <a:latin typeface="Tahoma"/>
                          <a:cs typeface="Tahoma"/>
                        </a:rPr>
                        <a:t>GAM</a:t>
                      </a:r>
                      <a:r>
                        <a:rPr sz="18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with</a:t>
                      </a:r>
                      <a:r>
                        <a:rPr sz="18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spline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E3C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20" dirty="0">
                          <a:latin typeface="Tahoma"/>
                          <a:cs typeface="Tahoma"/>
                        </a:rPr>
                        <a:t>0.97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E3CF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20" dirty="0">
                          <a:latin typeface="Tahoma"/>
                          <a:cs typeface="Tahoma"/>
                        </a:rPr>
                        <a:t>0.14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E3C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105" dirty="0">
                          <a:latin typeface="Tahoma"/>
                          <a:cs typeface="Tahoma"/>
                        </a:rPr>
                        <a:t>-</a:t>
                      </a:r>
                      <a:r>
                        <a:rPr sz="1800" spc="-20" dirty="0">
                          <a:latin typeface="Tahoma"/>
                          <a:cs typeface="Tahoma"/>
                        </a:rPr>
                        <a:t>67.49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E3CF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10" dirty="0">
                          <a:latin typeface="Tahoma"/>
                          <a:cs typeface="Tahoma"/>
                        </a:rPr>
                        <a:t>4.01%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Holt’s</a:t>
                      </a:r>
                      <a:r>
                        <a:rPr sz="1800" spc="1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50" dirty="0">
                          <a:latin typeface="Tahoma"/>
                          <a:cs typeface="Tahoma"/>
                        </a:rPr>
                        <a:t>method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2E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20" dirty="0">
                          <a:latin typeface="Tahoma"/>
                          <a:cs typeface="Tahoma"/>
                        </a:rPr>
                        <a:t>0.99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2E9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0.2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2E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105" dirty="0">
                          <a:latin typeface="Tahoma"/>
                          <a:cs typeface="Tahoma"/>
                        </a:rPr>
                        <a:t>-</a:t>
                      </a:r>
                      <a:r>
                        <a:rPr sz="1800" spc="-25" dirty="0">
                          <a:latin typeface="Tahoma"/>
                          <a:cs typeface="Tahoma"/>
                        </a:rPr>
                        <a:t>112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2E9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20" dirty="0">
                          <a:latin typeface="Tahoma"/>
                          <a:cs typeface="Tahoma"/>
                        </a:rPr>
                        <a:t>5.9%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1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9948" y="4824984"/>
            <a:ext cx="5582920" cy="122364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 marR="5080">
              <a:lnSpc>
                <a:spcPts val="4510"/>
              </a:lnSpc>
              <a:spcBef>
                <a:spcPts val="590"/>
              </a:spcBef>
            </a:pPr>
            <a:r>
              <a:rPr sz="4100" spc="125" dirty="0"/>
              <a:t>FORECASTS</a:t>
            </a:r>
            <a:r>
              <a:rPr sz="4100" spc="145" dirty="0"/>
              <a:t> </a:t>
            </a:r>
            <a:r>
              <a:rPr sz="4100" spc="70" dirty="0"/>
              <a:t>ON</a:t>
            </a:r>
            <a:r>
              <a:rPr sz="4100" spc="140" dirty="0"/>
              <a:t> </a:t>
            </a:r>
            <a:r>
              <a:rPr sz="4100" spc="-20" dirty="0"/>
              <a:t>WINE </a:t>
            </a:r>
            <a:r>
              <a:rPr sz="4100" spc="80" dirty="0"/>
              <a:t>PRICES</a:t>
            </a:r>
            <a:endParaRPr sz="4100"/>
          </a:p>
        </p:txBody>
      </p:sp>
      <p:grpSp>
        <p:nvGrpSpPr>
          <p:cNvPr id="4" name="object 4"/>
          <p:cNvGrpSpPr/>
          <p:nvPr/>
        </p:nvGrpSpPr>
        <p:grpSpPr>
          <a:xfrm>
            <a:off x="561818" y="4607431"/>
            <a:ext cx="11059160" cy="1685289"/>
            <a:chOff x="561818" y="4607431"/>
            <a:chExt cx="11059160" cy="1685289"/>
          </a:xfrm>
        </p:grpSpPr>
        <p:sp>
          <p:nvSpPr>
            <p:cNvPr id="5" name="object 5"/>
            <p:cNvSpPr/>
            <p:nvPr/>
          </p:nvSpPr>
          <p:spPr>
            <a:xfrm>
              <a:off x="565868" y="4610606"/>
              <a:ext cx="11055350" cy="0"/>
            </a:xfrm>
            <a:custGeom>
              <a:avLst/>
              <a:gdLst/>
              <a:ahLst/>
              <a:cxnLst/>
              <a:rect l="l" t="t" r="r" b="b"/>
              <a:pathLst>
                <a:path w="11055350">
                  <a:moveTo>
                    <a:pt x="11054799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734300" y="4614652"/>
              <a:ext cx="0" cy="1675130"/>
            </a:xfrm>
            <a:custGeom>
              <a:avLst/>
              <a:gdLst/>
              <a:ahLst/>
              <a:cxnLst/>
              <a:rect l="l" t="t" r="r" b="b"/>
              <a:pathLst>
                <a:path h="1675129">
                  <a:moveTo>
                    <a:pt x="0" y="0"/>
                  </a:moveTo>
                  <a:lnTo>
                    <a:pt x="1" y="1674861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61818" y="6289513"/>
              <a:ext cx="11055350" cy="0"/>
            </a:xfrm>
            <a:custGeom>
              <a:avLst/>
              <a:gdLst/>
              <a:ahLst/>
              <a:cxnLst/>
              <a:rect l="l" t="t" r="r" b="b"/>
              <a:pathLst>
                <a:path w="11055350">
                  <a:moveTo>
                    <a:pt x="11054799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0240" y="893571"/>
            <a:ext cx="64928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175" dirty="0"/>
              <a:t>What</a:t>
            </a:r>
            <a:r>
              <a:rPr sz="4000" spc="130" dirty="0"/>
              <a:t> </a:t>
            </a:r>
            <a:r>
              <a:rPr sz="4000" spc="200" dirty="0"/>
              <a:t>model</a:t>
            </a:r>
            <a:r>
              <a:rPr sz="4000" spc="135" dirty="0"/>
              <a:t> </a:t>
            </a:r>
            <a:r>
              <a:rPr sz="4000" spc="145" dirty="0"/>
              <a:t>did</a:t>
            </a:r>
            <a:r>
              <a:rPr sz="4000" spc="135" dirty="0"/>
              <a:t> </a:t>
            </a:r>
            <a:r>
              <a:rPr sz="4000" spc="380" dirty="0"/>
              <a:t>we</a:t>
            </a:r>
            <a:r>
              <a:rPr sz="4000" spc="130" dirty="0"/>
              <a:t> </a:t>
            </a:r>
            <a:r>
              <a:rPr sz="4000" spc="265" dirty="0"/>
              <a:t>choose?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66012" y="2069338"/>
            <a:ext cx="3512185" cy="3924300"/>
          </a:xfrm>
          <a:prstGeom prst="rect">
            <a:avLst/>
          </a:prstGeom>
          <a:solidFill>
            <a:srgbClr val="7AAE44"/>
          </a:solidFill>
        </p:spPr>
        <p:txBody>
          <a:bodyPr vert="horz" wrap="square" lIns="0" tIns="204470" rIns="0" bIns="0" rtlCol="0">
            <a:spAutoFit/>
          </a:bodyPr>
          <a:lstStyle/>
          <a:p>
            <a:pPr marL="351790">
              <a:lnSpc>
                <a:spcPct val="100000"/>
              </a:lnSpc>
              <a:spcBef>
                <a:spcPts val="1610"/>
              </a:spcBef>
            </a:pPr>
            <a:r>
              <a:rPr sz="6600" spc="150" dirty="0">
                <a:solidFill>
                  <a:srgbClr val="FFFFFF"/>
                </a:solidFill>
                <a:latin typeface="Tahoma"/>
                <a:cs typeface="Tahoma"/>
              </a:rPr>
              <a:t>01</a:t>
            </a:r>
            <a:endParaRPr sz="6600">
              <a:latin typeface="Tahoma"/>
              <a:cs typeface="Tahoma"/>
            </a:endParaRPr>
          </a:p>
          <a:p>
            <a:pPr marL="351790" marR="938530">
              <a:lnSpc>
                <a:spcPct val="91700"/>
              </a:lnSpc>
              <a:spcBef>
                <a:spcPts val="2685"/>
              </a:spcBef>
            </a:pPr>
            <a:r>
              <a:rPr sz="2400" spc="145" dirty="0">
                <a:solidFill>
                  <a:srgbClr val="FFFFFF"/>
                </a:solidFill>
                <a:latin typeface="Tahoma"/>
                <a:cs typeface="Tahoma"/>
              </a:rPr>
              <a:t>Model</a:t>
            </a:r>
            <a:r>
              <a:rPr sz="24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24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best </a:t>
            </a:r>
            <a:r>
              <a:rPr sz="2400" spc="40" dirty="0">
                <a:solidFill>
                  <a:srgbClr val="FFFFFF"/>
                </a:solidFill>
                <a:latin typeface="Tahoma"/>
                <a:cs typeface="Tahoma"/>
              </a:rPr>
              <a:t>performance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overall:</a:t>
            </a:r>
            <a:r>
              <a:rPr sz="24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Tahoma"/>
                <a:cs typeface="Tahoma"/>
              </a:rPr>
              <a:t>ARMAX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45357" y="2069338"/>
            <a:ext cx="3512185" cy="3924300"/>
          </a:xfrm>
          <a:prstGeom prst="rect">
            <a:avLst/>
          </a:prstGeom>
          <a:solidFill>
            <a:srgbClr val="7AAE44"/>
          </a:solidFill>
        </p:spPr>
        <p:txBody>
          <a:bodyPr vert="horz" wrap="square" lIns="0" tIns="204470" rIns="0" bIns="0" rtlCol="0">
            <a:spAutoFit/>
          </a:bodyPr>
          <a:lstStyle/>
          <a:p>
            <a:pPr marL="351790">
              <a:lnSpc>
                <a:spcPct val="100000"/>
              </a:lnSpc>
              <a:spcBef>
                <a:spcPts val="1610"/>
              </a:spcBef>
            </a:pPr>
            <a:r>
              <a:rPr sz="6600" spc="150" dirty="0">
                <a:solidFill>
                  <a:srgbClr val="FFFFFF"/>
                </a:solidFill>
                <a:latin typeface="Tahoma"/>
                <a:cs typeface="Tahoma"/>
              </a:rPr>
              <a:t>02</a:t>
            </a:r>
            <a:endParaRPr sz="6600">
              <a:latin typeface="Tahoma"/>
              <a:cs typeface="Tahoma"/>
            </a:endParaRPr>
          </a:p>
          <a:p>
            <a:pPr marL="351790" marR="1383665">
              <a:lnSpc>
                <a:spcPts val="2590"/>
              </a:lnSpc>
              <a:spcBef>
                <a:spcPts val="2775"/>
              </a:spcBef>
            </a:pPr>
            <a:r>
              <a:rPr sz="2400" spc="70" dirty="0">
                <a:solidFill>
                  <a:srgbClr val="FFFFFF"/>
                </a:solidFill>
                <a:latin typeface="Tahoma"/>
                <a:cs typeface="Tahoma"/>
              </a:rPr>
              <a:t>We</a:t>
            </a:r>
            <a:r>
              <a:rPr sz="24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00" dirty="0">
                <a:solidFill>
                  <a:srgbClr val="FFFFFF"/>
                </a:solidFill>
                <a:latin typeface="Tahoma"/>
                <a:cs typeface="Tahoma"/>
              </a:rPr>
              <a:t>need</a:t>
            </a:r>
            <a:r>
              <a:rPr sz="24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regressor</a:t>
            </a:r>
            <a:endParaRPr sz="2400">
              <a:latin typeface="Tahoma"/>
              <a:cs typeface="Tahoma"/>
            </a:endParaRPr>
          </a:p>
          <a:p>
            <a:pPr marL="351790">
              <a:lnSpc>
                <a:spcPct val="100000"/>
              </a:lnSpc>
              <a:spcBef>
                <a:spcPts val="780"/>
              </a:spcBef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(Wine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exports)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24701" y="2069338"/>
            <a:ext cx="3512185" cy="3924300"/>
          </a:xfrm>
          <a:prstGeom prst="rect">
            <a:avLst/>
          </a:prstGeom>
          <a:solidFill>
            <a:srgbClr val="7AAE44"/>
          </a:solidFill>
        </p:spPr>
        <p:txBody>
          <a:bodyPr vert="horz" wrap="square" lIns="0" tIns="204470" rIns="0" bIns="0" rtlCol="0">
            <a:spAutoFit/>
          </a:bodyPr>
          <a:lstStyle/>
          <a:p>
            <a:pPr marL="351790">
              <a:lnSpc>
                <a:spcPct val="100000"/>
              </a:lnSpc>
              <a:spcBef>
                <a:spcPts val="1610"/>
              </a:spcBef>
            </a:pPr>
            <a:r>
              <a:rPr sz="6600" spc="150" dirty="0">
                <a:solidFill>
                  <a:srgbClr val="FFFFFF"/>
                </a:solidFill>
                <a:latin typeface="Tahoma"/>
                <a:cs typeface="Tahoma"/>
              </a:rPr>
              <a:t>03</a:t>
            </a:r>
            <a:endParaRPr sz="6600">
              <a:latin typeface="Tahoma"/>
              <a:cs typeface="Tahoma"/>
            </a:endParaRPr>
          </a:p>
          <a:p>
            <a:pPr marL="351790" marR="466090">
              <a:lnSpc>
                <a:spcPct val="90800"/>
              </a:lnSpc>
              <a:spcBef>
                <a:spcPts val="2710"/>
              </a:spcBef>
            </a:pP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Test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previous</a:t>
            </a:r>
            <a:r>
              <a:rPr sz="24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Tahoma"/>
                <a:cs typeface="Tahoma"/>
              </a:rPr>
              <a:t>models</a:t>
            </a:r>
            <a:r>
              <a:rPr sz="24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sz="2400" spc="55" dirty="0">
                <a:solidFill>
                  <a:srgbClr val="FFFFFF"/>
                </a:solidFill>
                <a:latin typeface="Tahoma"/>
                <a:cs typeface="Tahoma"/>
              </a:rPr>
              <a:t>obtain</a:t>
            </a:r>
            <a:r>
              <a:rPr sz="24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best </a:t>
            </a:r>
            <a:r>
              <a:rPr sz="2400" spc="70" dirty="0">
                <a:solidFill>
                  <a:srgbClr val="FFFFFF"/>
                </a:solidFill>
                <a:latin typeface="Tahoma"/>
                <a:cs typeface="Tahoma"/>
              </a:rPr>
              <a:t>possible</a:t>
            </a:r>
            <a:r>
              <a:rPr sz="24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forecasted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value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regressor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8952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66092" y="6286346"/>
              <a:ext cx="11060430" cy="0"/>
            </a:xfrm>
            <a:custGeom>
              <a:avLst/>
              <a:gdLst/>
              <a:ahLst/>
              <a:cxnLst/>
              <a:rect l="l" t="t" r="r" b="b"/>
              <a:pathLst>
                <a:path w="11060430">
                  <a:moveTo>
                    <a:pt x="11059811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88952" cy="68579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50240" y="4712715"/>
            <a:ext cx="3572510" cy="119634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 marR="5080">
              <a:lnSpc>
                <a:spcPts val="4420"/>
              </a:lnSpc>
              <a:spcBef>
                <a:spcPts val="565"/>
              </a:spcBef>
            </a:pPr>
            <a:r>
              <a:rPr sz="4000" spc="300" dirty="0">
                <a:solidFill>
                  <a:srgbClr val="FFFFFF"/>
                </a:solidFill>
                <a:latin typeface="Times New Roman"/>
                <a:cs typeface="Times New Roman"/>
              </a:rPr>
              <a:t>Forecast</a:t>
            </a:r>
            <a:r>
              <a:rPr sz="4000" spc="1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spc="17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4000" spc="1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spc="28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4000" spc="330" dirty="0">
                <a:solidFill>
                  <a:srgbClr val="FFFFFF"/>
                </a:solidFill>
                <a:latin typeface="Times New Roman"/>
                <a:cs typeface="Times New Roman"/>
              </a:rPr>
              <a:t>regressor</a:t>
            </a:r>
            <a:endParaRPr sz="40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1155" y="571500"/>
            <a:ext cx="8062961" cy="2539832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571332" y="4333892"/>
            <a:ext cx="11055350" cy="1955800"/>
            <a:chOff x="571332" y="4333892"/>
            <a:chExt cx="11055350" cy="1955800"/>
          </a:xfrm>
        </p:grpSpPr>
        <p:sp>
          <p:nvSpPr>
            <p:cNvPr id="9" name="object 9"/>
            <p:cNvSpPr/>
            <p:nvPr/>
          </p:nvSpPr>
          <p:spPr>
            <a:xfrm>
              <a:off x="571332" y="4337067"/>
              <a:ext cx="11055350" cy="0"/>
            </a:xfrm>
            <a:custGeom>
              <a:avLst/>
              <a:gdLst/>
              <a:ahLst/>
              <a:cxnLst/>
              <a:rect l="l" t="t" r="r" b="b"/>
              <a:pathLst>
                <a:path w="11055350">
                  <a:moveTo>
                    <a:pt x="11054799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524499" y="4337067"/>
              <a:ext cx="0" cy="1949450"/>
            </a:xfrm>
            <a:custGeom>
              <a:avLst/>
              <a:gdLst/>
              <a:ahLst/>
              <a:cxnLst/>
              <a:rect l="l" t="t" r="r" b="b"/>
              <a:pathLst>
                <a:path h="1949450">
                  <a:moveTo>
                    <a:pt x="0" y="0"/>
                  </a:moveTo>
                  <a:lnTo>
                    <a:pt x="1" y="194943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71499" y="6286500"/>
              <a:ext cx="11055350" cy="0"/>
            </a:xfrm>
            <a:custGeom>
              <a:avLst/>
              <a:gdLst/>
              <a:ahLst/>
              <a:cxnLst/>
              <a:rect l="l" t="t" r="r" b="b"/>
              <a:pathLst>
                <a:path w="11055350">
                  <a:moveTo>
                    <a:pt x="11054799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124978" y="4689348"/>
            <a:ext cx="4774565" cy="739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17000"/>
              </a:lnSpc>
              <a:spcBef>
                <a:spcPts val="100"/>
              </a:spcBef>
              <a:buSzPct val="80000"/>
              <a:buFont typeface="Arial MT"/>
              <a:buChar char="•"/>
              <a:tabLst>
                <a:tab pos="241300" algn="l"/>
              </a:tabLst>
            </a:pPr>
            <a:r>
              <a:rPr sz="2000" spc="55" dirty="0">
                <a:solidFill>
                  <a:srgbClr val="FFFFFF"/>
                </a:solidFill>
                <a:latin typeface="Tahoma"/>
                <a:cs typeface="Tahoma"/>
              </a:rPr>
              <a:t>ARIMA</a:t>
            </a:r>
            <a:r>
              <a:rPr sz="20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20" dirty="0">
                <a:solidFill>
                  <a:srgbClr val="FFFFFF"/>
                </a:solidFill>
                <a:latin typeface="Tahoma"/>
                <a:cs typeface="Tahoma"/>
              </a:rPr>
              <a:t>Model</a:t>
            </a:r>
            <a:r>
              <a:rPr sz="20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0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best</a:t>
            </a:r>
            <a:r>
              <a:rPr sz="20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Tahoma"/>
                <a:cs typeface="Tahoma"/>
              </a:rPr>
              <a:t>model</a:t>
            </a:r>
            <a:r>
              <a:rPr sz="20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20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forecast</a:t>
            </a:r>
            <a:r>
              <a:rPr sz="20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0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0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regressor</a:t>
            </a:r>
            <a:r>
              <a:rPr sz="20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(Wine</a:t>
            </a:r>
            <a:r>
              <a:rPr sz="20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exports)</a:t>
            </a:r>
            <a:endParaRPr sz="2000" dirty="0">
              <a:latin typeface="Tahoma"/>
              <a:cs typeface="Tahoma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571134" y="565150"/>
          <a:ext cx="11161395" cy="2218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92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125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75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Year</a:t>
                      </a:r>
                      <a:endParaRPr sz="1750">
                        <a:latin typeface="Tahoma"/>
                        <a:cs typeface="Tahoma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AAE4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75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Forecast</a:t>
                      </a:r>
                      <a:endParaRPr sz="1750">
                        <a:latin typeface="Tahoma"/>
                        <a:cs typeface="Tahoma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AAE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0" dirty="0">
                          <a:latin typeface="Tahoma"/>
                          <a:cs typeface="Tahoma"/>
                        </a:rPr>
                        <a:t>2022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E3C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latin typeface="Tahoma"/>
                          <a:cs typeface="Tahoma"/>
                        </a:rPr>
                        <a:t>14.77658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20" dirty="0">
                          <a:latin typeface="Tahoma"/>
                          <a:cs typeface="Tahoma"/>
                        </a:rPr>
                        <a:t>2023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2E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10" dirty="0">
                          <a:latin typeface="Tahoma"/>
                          <a:cs typeface="Tahoma"/>
                        </a:rPr>
                        <a:t>14.76818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83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20" dirty="0">
                          <a:latin typeface="Tahoma"/>
                          <a:cs typeface="Tahoma"/>
                        </a:rPr>
                        <a:t>2024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E3C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10" dirty="0">
                          <a:latin typeface="Tahoma"/>
                          <a:cs typeface="Tahoma"/>
                        </a:rPr>
                        <a:t>14.84583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37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E3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0" dirty="0">
                          <a:latin typeface="Tahoma"/>
                          <a:cs typeface="Tahoma"/>
                        </a:rPr>
                        <a:t>2025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2E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latin typeface="Tahoma"/>
                          <a:cs typeface="Tahoma"/>
                        </a:rPr>
                        <a:t>14.86357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20" dirty="0">
                          <a:latin typeface="Tahoma"/>
                          <a:cs typeface="Tahoma"/>
                        </a:rPr>
                        <a:t>2026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E3C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10" dirty="0">
                          <a:latin typeface="Tahoma"/>
                          <a:cs typeface="Tahoma"/>
                        </a:rPr>
                        <a:t>14.92303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0240" y="893571"/>
            <a:ext cx="31750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165" dirty="0"/>
              <a:t>Our</a:t>
            </a:r>
            <a:r>
              <a:rPr sz="4000" spc="145" dirty="0"/>
              <a:t> </a:t>
            </a:r>
            <a:r>
              <a:rPr sz="4000" spc="270" dirty="0"/>
              <a:t>forecasts</a:t>
            </a:r>
            <a:endParaRPr sz="40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764374"/>
              </p:ext>
            </p:extLst>
          </p:nvPr>
        </p:nvGraphicFramePr>
        <p:xfrm>
          <a:off x="5623135" y="2070100"/>
          <a:ext cx="5990590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95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5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75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Year</a:t>
                      </a:r>
                      <a:endParaRPr sz="1750">
                        <a:latin typeface="Tahoma"/>
                        <a:cs typeface="Tahoma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AAE4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75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Forecast</a:t>
                      </a:r>
                      <a:endParaRPr sz="1750">
                        <a:latin typeface="Tahoma"/>
                        <a:cs typeface="Tahoma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AAE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20" dirty="0">
                          <a:latin typeface="Tahoma"/>
                          <a:cs typeface="Tahoma"/>
                        </a:rPr>
                        <a:t>2022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E3C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lang="it-IT" sz="1800" spc="-10" dirty="0">
                          <a:latin typeface="Tahoma"/>
                          <a:cs typeface="Tahoma"/>
                        </a:rPr>
                        <a:t>2.535976</a:t>
                      </a: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0" dirty="0">
                          <a:latin typeface="Tahoma"/>
                          <a:cs typeface="Tahoma"/>
                        </a:rPr>
                        <a:t>2023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2E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it-IT" sz="1800" spc="-10" dirty="0">
                          <a:latin typeface="Tahoma"/>
                          <a:cs typeface="Tahoma"/>
                        </a:rPr>
                        <a:t>2.589097</a:t>
                      </a: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20" dirty="0">
                          <a:latin typeface="Tahoma"/>
                          <a:cs typeface="Tahoma"/>
                        </a:rPr>
                        <a:t>2024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E3C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it-IT" sz="1800" spc="-10" dirty="0">
                          <a:latin typeface="Tahoma"/>
                          <a:cs typeface="Tahoma"/>
                        </a:rPr>
                        <a:t>2.534590</a:t>
                      </a: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20" dirty="0">
                          <a:latin typeface="Tahoma"/>
                          <a:cs typeface="Tahoma"/>
                        </a:rPr>
                        <a:t>2025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2E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lang="it-IT" sz="1800" spc="-10" dirty="0">
                          <a:latin typeface="Tahoma"/>
                          <a:cs typeface="Tahoma"/>
                        </a:rPr>
                        <a:t>2.555073</a:t>
                      </a: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0" dirty="0">
                          <a:latin typeface="Tahoma"/>
                          <a:cs typeface="Tahoma"/>
                        </a:rPr>
                        <a:t>2026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E3C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it-IT" sz="1800" spc="-10" dirty="0">
                          <a:latin typeface="Tahoma"/>
                          <a:cs typeface="Tahoma"/>
                        </a:rPr>
                        <a:t>2.523753</a:t>
                      </a: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" y="2076450"/>
            <a:ext cx="4775200" cy="396239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AEEDEFE-5EFC-0F32-818B-6A01B23C1330}"/>
              </a:ext>
            </a:extLst>
          </p:cNvPr>
          <p:cNvSpPr txBox="1"/>
          <p:nvPr/>
        </p:nvSpPr>
        <p:spPr>
          <a:xfrm>
            <a:off x="5715000" y="4724400"/>
            <a:ext cx="4987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general </a:t>
            </a:r>
            <a:r>
              <a:rPr lang="it-IT" dirty="0" err="1">
                <a:solidFill>
                  <a:schemeClr val="bg1"/>
                </a:solidFill>
              </a:rPr>
              <a:t>upward</a:t>
            </a:r>
            <a:r>
              <a:rPr lang="it-IT" dirty="0">
                <a:solidFill>
                  <a:schemeClr val="bg1"/>
                </a:solidFill>
              </a:rPr>
              <a:t> trend with some </a:t>
            </a:r>
            <a:r>
              <a:rPr lang="it-IT" dirty="0" err="1">
                <a:solidFill>
                  <a:schemeClr val="bg1"/>
                </a:solidFill>
              </a:rPr>
              <a:t>fluctuations</a:t>
            </a:r>
            <a:endParaRPr lang="it-IT" dirty="0">
              <a:solidFill>
                <a:schemeClr val="bg1"/>
              </a:solidFill>
            </a:endParaRPr>
          </a:p>
          <a:p>
            <a:endParaRPr lang="it-IT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9948" y="4824984"/>
            <a:ext cx="4899660" cy="122364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 marR="5080">
              <a:lnSpc>
                <a:spcPts val="4510"/>
              </a:lnSpc>
              <a:spcBef>
                <a:spcPts val="590"/>
              </a:spcBef>
            </a:pPr>
            <a:r>
              <a:rPr sz="4100" spc="190" dirty="0"/>
              <a:t>Conclusions</a:t>
            </a:r>
            <a:r>
              <a:rPr sz="4100" spc="155" dirty="0"/>
              <a:t> </a:t>
            </a:r>
            <a:r>
              <a:rPr sz="4100" spc="254" dirty="0"/>
              <a:t>on</a:t>
            </a:r>
            <a:r>
              <a:rPr sz="4100" spc="160" dirty="0"/>
              <a:t> </a:t>
            </a:r>
            <a:r>
              <a:rPr sz="4100" spc="195" dirty="0"/>
              <a:t>wine </a:t>
            </a:r>
            <a:r>
              <a:rPr sz="4100" spc="204" dirty="0"/>
              <a:t>analysis</a:t>
            </a:r>
            <a:endParaRPr sz="4100"/>
          </a:p>
        </p:txBody>
      </p:sp>
      <p:grpSp>
        <p:nvGrpSpPr>
          <p:cNvPr id="4" name="object 4"/>
          <p:cNvGrpSpPr/>
          <p:nvPr/>
        </p:nvGrpSpPr>
        <p:grpSpPr>
          <a:xfrm>
            <a:off x="561818" y="4607431"/>
            <a:ext cx="11059160" cy="1685289"/>
            <a:chOff x="561818" y="4607431"/>
            <a:chExt cx="11059160" cy="1685289"/>
          </a:xfrm>
        </p:grpSpPr>
        <p:sp>
          <p:nvSpPr>
            <p:cNvPr id="5" name="object 5"/>
            <p:cNvSpPr/>
            <p:nvPr/>
          </p:nvSpPr>
          <p:spPr>
            <a:xfrm>
              <a:off x="565868" y="4610606"/>
              <a:ext cx="11055350" cy="0"/>
            </a:xfrm>
            <a:custGeom>
              <a:avLst/>
              <a:gdLst/>
              <a:ahLst/>
              <a:cxnLst/>
              <a:rect l="l" t="t" r="r" b="b"/>
              <a:pathLst>
                <a:path w="11055350">
                  <a:moveTo>
                    <a:pt x="11054799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734300" y="4614652"/>
              <a:ext cx="0" cy="1675130"/>
            </a:xfrm>
            <a:custGeom>
              <a:avLst/>
              <a:gdLst/>
              <a:ahLst/>
              <a:cxnLst/>
              <a:rect l="l" t="t" r="r" b="b"/>
              <a:pathLst>
                <a:path h="1675129">
                  <a:moveTo>
                    <a:pt x="0" y="0"/>
                  </a:moveTo>
                  <a:lnTo>
                    <a:pt x="1" y="1674861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61818" y="6289513"/>
              <a:ext cx="11055350" cy="0"/>
            </a:xfrm>
            <a:custGeom>
              <a:avLst/>
              <a:gdLst/>
              <a:ahLst/>
              <a:cxnLst/>
              <a:rect l="l" t="t" r="r" b="b"/>
              <a:pathLst>
                <a:path w="11055350">
                  <a:moveTo>
                    <a:pt x="11054799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9948" y="804164"/>
            <a:ext cx="3091815" cy="2065020"/>
          </a:xfrm>
        </p:spPr>
        <p:txBody>
          <a:bodyPr vert="horz" wrap="square" lIns="0" tIns="0" rIns="0" bIns="0" rtlCol="0">
            <a:normAutofit/>
          </a:bodyPr>
          <a:lstStyle/>
          <a:p>
            <a:pPr marL="12700">
              <a:spcBef>
                <a:spcPts val="100"/>
              </a:spcBef>
            </a:pPr>
            <a:r>
              <a:rPr lang="it-IT" sz="4400" b="0" i="0" spc="175">
                <a:latin typeface="Times New Roman"/>
                <a:ea typeface="+mj-ea"/>
                <a:cs typeface="Times New Roman"/>
              </a:rPr>
              <a:t>Conclusions</a:t>
            </a:r>
            <a:endParaRPr lang="it-IT" sz="4400" b="0" i="0">
              <a:latin typeface="Times New Roman"/>
              <a:ea typeface="+mj-ea"/>
              <a:cs typeface="Times New Roman"/>
            </a:endParaRPr>
          </a:p>
        </p:txBody>
      </p:sp>
      <p:pic>
        <p:nvPicPr>
          <p:cNvPr id="6" name="Segnaposto contenuto 5" descr="Immagine che contiene persona, bevanda, Bicchiere di vino, vino&#10;&#10;Descrizione generata automaticamente">
            <a:extLst>
              <a:ext uri="{FF2B5EF4-FFF2-40B4-BE49-F238E27FC236}">
                <a16:creationId xmlns:a16="http://schemas.microsoft.com/office/drawing/2014/main" id="{3B75B0C8-B323-B6F5-0B82-B9AA4346E7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73010"/>
            <a:ext cx="5303838" cy="3535892"/>
          </a:xfrm>
        </p:spPr>
      </p:pic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25E277DF-6288-82BA-A0A4-76D0776F7C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1488376"/>
              </p:ext>
            </p:extLst>
          </p:nvPr>
        </p:nvGraphicFramePr>
        <p:xfrm>
          <a:off x="6278880" y="1577340"/>
          <a:ext cx="5303520" cy="4526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2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34610" y="4987035"/>
            <a:ext cx="347217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20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4000" spc="1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spc="160" dirty="0">
                <a:solidFill>
                  <a:srgbClr val="FFFFFF"/>
                </a:solidFill>
                <a:latin typeface="Times New Roman"/>
                <a:cs typeface="Times New Roman"/>
              </a:rPr>
              <a:t>collection</a:t>
            </a:r>
            <a:endParaRPr sz="40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1332" y="571500"/>
            <a:ext cx="11055350" cy="5718175"/>
            <a:chOff x="571332" y="571500"/>
            <a:chExt cx="11055350" cy="571817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4448" y="571500"/>
              <a:ext cx="4907131" cy="327551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8257" y="675563"/>
              <a:ext cx="5357873" cy="306738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71332" y="4337067"/>
              <a:ext cx="11055350" cy="0"/>
            </a:xfrm>
            <a:custGeom>
              <a:avLst/>
              <a:gdLst/>
              <a:ahLst/>
              <a:cxnLst/>
              <a:rect l="l" t="t" r="r" b="b"/>
              <a:pathLst>
                <a:path w="11055350">
                  <a:moveTo>
                    <a:pt x="11054799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1499" y="6286500"/>
              <a:ext cx="11055350" cy="0"/>
            </a:xfrm>
            <a:custGeom>
              <a:avLst/>
              <a:gdLst/>
              <a:ahLst/>
              <a:cxnLst/>
              <a:rect l="l" t="t" r="r" b="b"/>
              <a:pathLst>
                <a:path w="11055350">
                  <a:moveTo>
                    <a:pt x="11054799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19599" y="4337067"/>
              <a:ext cx="0" cy="1949450"/>
            </a:xfrm>
            <a:custGeom>
              <a:avLst/>
              <a:gdLst/>
              <a:ahLst/>
              <a:cxnLst/>
              <a:rect l="l" t="t" r="r" b="b"/>
              <a:pathLst>
                <a:path h="1949450">
                  <a:moveTo>
                    <a:pt x="0" y="0"/>
                  </a:moveTo>
                  <a:lnTo>
                    <a:pt x="1" y="194943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807055" y="4747259"/>
            <a:ext cx="2345055" cy="988694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490"/>
              </a:spcBef>
              <a:buSzPct val="80000"/>
              <a:buFont typeface="Arial MT"/>
              <a:buChar char="•"/>
              <a:tabLst>
                <a:tab pos="240665" algn="l"/>
              </a:tabLst>
            </a:pPr>
            <a:r>
              <a:rPr sz="2000" spc="95" dirty="0">
                <a:solidFill>
                  <a:srgbClr val="FFFFFF"/>
                </a:solidFill>
                <a:latin typeface="Tahoma"/>
                <a:cs typeface="Tahoma"/>
              </a:rPr>
              <a:t>Our</a:t>
            </a:r>
            <a:r>
              <a:rPr sz="20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Tahoma"/>
                <a:cs typeface="Tahoma"/>
              </a:rPr>
              <a:t>World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20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endParaRPr sz="200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spcBef>
                <a:spcPts val="1390"/>
              </a:spcBef>
              <a:buSzPct val="80000"/>
              <a:buFont typeface="Arial MT"/>
              <a:buChar char="•"/>
              <a:tabLst>
                <a:tab pos="240665" algn="l"/>
              </a:tabLst>
            </a:pP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ISTAT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F4434B-6EC5-1868-9421-298635AC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948" y="804164"/>
            <a:ext cx="4886452" cy="2065020"/>
          </a:xfrm>
        </p:spPr>
        <p:txBody>
          <a:bodyPr wrap="square">
            <a:normAutofit/>
          </a:bodyPr>
          <a:lstStyle/>
          <a:p>
            <a:r>
              <a:rPr lang="it-IT" dirty="0"/>
              <a:t>Future Work</a:t>
            </a:r>
          </a:p>
        </p:txBody>
      </p:sp>
      <p:pic>
        <p:nvPicPr>
          <p:cNvPr id="13" name="Segnaposto contenuto 12" descr="Immagine che contiene bevanda, vino, Bicchiere di vino, Calici&#10;&#10;Descrizione generata automaticamente">
            <a:extLst>
              <a:ext uri="{FF2B5EF4-FFF2-40B4-BE49-F238E27FC236}">
                <a16:creationId xmlns:a16="http://schemas.microsoft.com/office/drawing/2014/main" id="{5E364D3B-4E97-8573-D34C-5E94315D05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68860"/>
            <a:ext cx="5303838" cy="3544192"/>
          </a:xfrm>
        </p:spPr>
      </p:pic>
      <p:graphicFrame>
        <p:nvGraphicFramePr>
          <p:cNvPr id="19" name="Segnaposto contenuto 2">
            <a:extLst>
              <a:ext uri="{FF2B5EF4-FFF2-40B4-BE49-F238E27FC236}">
                <a16:creationId xmlns:a16="http://schemas.microsoft.com/office/drawing/2014/main" id="{49B16FE7-0CF4-2732-600B-7821702CD570}"/>
              </a:ext>
            </a:extLst>
          </p:cNvPr>
          <p:cNvGraphicFramePr>
            <a:graphicFrameLocks noGrp="1"/>
          </p:cNvGraphicFramePr>
          <p:nvPr>
            <p:ph sz="half" idx="3"/>
            <p:extLst>
              <p:ext uri="{D42A27DB-BD31-4B8C-83A1-F6EECF244321}">
                <p14:modId xmlns:p14="http://schemas.microsoft.com/office/powerpoint/2010/main" val="3622364715"/>
              </p:ext>
            </p:extLst>
          </p:nvPr>
        </p:nvGraphicFramePr>
        <p:xfrm>
          <a:off x="6278880" y="1577340"/>
          <a:ext cx="5303520" cy="4526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030042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2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700" marR="5080">
              <a:lnSpc>
                <a:spcPct val="89400"/>
              </a:lnSpc>
              <a:spcBef>
                <a:spcPts val="710"/>
              </a:spcBef>
            </a:pPr>
            <a:r>
              <a:rPr spc="340" dirty="0"/>
              <a:t>Thank</a:t>
            </a:r>
            <a:r>
              <a:rPr spc="210" dirty="0"/>
              <a:t> </a:t>
            </a:r>
            <a:r>
              <a:rPr spc="229" dirty="0"/>
              <a:t>you </a:t>
            </a:r>
            <a:r>
              <a:rPr spc="270" dirty="0"/>
              <a:t>for</a:t>
            </a:r>
            <a:r>
              <a:rPr spc="204" dirty="0"/>
              <a:t> </a:t>
            </a:r>
            <a:r>
              <a:rPr spc="355" dirty="0"/>
              <a:t>the </a:t>
            </a:r>
            <a:r>
              <a:rPr spc="260" dirty="0"/>
              <a:t>attention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60688" y="568325"/>
            <a:ext cx="11071225" cy="5721350"/>
            <a:chOff x="560688" y="568325"/>
            <a:chExt cx="11071225" cy="5721350"/>
          </a:xfrm>
        </p:grpSpPr>
        <p:sp>
          <p:nvSpPr>
            <p:cNvPr id="5" name="object 5"/>
            <p:cNvSpPr/>
            <p:nvPr/>
          </p:nvSpPr>
          <p:spPr>
            <a:xfrm>
              <a:off x="4419600" y="571500"/>
              <a:ext cx="0" cy="5715000"/>
            </a:xfrm>
            <a:custGeom>
              <a:avLst/>
              <a:gdLst/>
              <a:ahLst/>
              <a:cxnLst/>
              <a:rect l="l" t="t" r="r" b="b"/>
              <a:pathLst>
                <a:path h="5715000">
                  <a:moveTo>
                    <a:pt x="0" y="0"/>
                  </a:moveTo>
                  <a:lnTo>
                    <a:pt x="1" y="571500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60688" y="571500"/>
              <a:ext cx="11060430" cy="0"/>
            </a:xfrm>
            <a:custGeom>
              <a:avLst/>
              <a:gdLst/>
              <a:ahLst/>
              <a:cxnLst/>
              <a:rect l="l" t="t" r="r" b="b"/>
              <a:pathLst>
                <a:path w="11060430">
                  <a:moveTo>
                    <a:pt x="11059811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71499" y="6286500"/>
              <a:ext cx="11060430" cy="0"/>
            </a:xfrm>
            <a:custGeom>
              <a:avLst/>
              <a:gdLst/>
              <a:ahLst/>
              <a:cxnLst/>
              <a:rect l="l" t="t" r="r" b="b"/>
              <a:pathLst>
                <a:path w="11060430">
                  <a:moveTo>
                    <a:pt x="11059811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Immagine 8" descr="Immagine che contiene persona, bevanda, vino, Bicchiere di vino&#10;&#10;Descrizione generata automaticamente">
            <a:extLst>
              <a:ext uri="{FF2B5EF4-FFF2-40B4-BE49-F238E27FC236}">
                <a16:creationId xmlns:a16="http://schemas.microsoft.com/office/drawing/2014/main" id="{73BE6958-95B4-7134-38C1-65F7E8D7B5C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4" y="1428750"/>
            <a:ext cx="6400795" cy="40004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0240" y="893571"/>
            <a:ext cx="33921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200" dirty="0"/>
              <a:t>Data</a:t>
            </a:r>
            <a:r>
              <a:rPr sz="4000" spc="125" dirty="0"/>
              <a:t> </a:t>
            </a:r>
            <a:r>
              <a:rPr sz="4000" spc="235" dirty="0"/>
              <a:t>overview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2801053" y="2403242"/>
            <a:ext cx="1525270" cy="1525270"/>
            <a:chOff x="2801053" y="2403242"/>
            <a:chExt cx="1525270" cy="15252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07208" y="2407920"/>
              <a:ext cx="1514856" cy="151485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807403" y="2409592"/>
              <a:ext cx="1512570" cy="1512570"/>
            </a:xfrm>
            <a:custGeom>
              <a:avLst/>
              <a:gdLst/>
              <a:ahLst/>
              <a:cxnLst/>
              <a:rect l="l" t="t" r="r" b="b"/>
              <a:pathLst>
                <a:path w="1512570" h="1512570">
                  <a:moveTo>
                    <a:pt x="0" y="0"/>
                  </a:moveTo>
                  <a:lnTo>
                    <a:pt x="1512000" y="0"/>
                  </a:lnTo>
                  <a:lnTo>
                    <a:pt x="1512000" y="1512000"/>
                  </a:lnTo>
                  <a:lnTo>
                    <a:pt x="0" y="1512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589220" y="4038031"/>
            <a:ext cx="3948429" cy="16173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0"/>
              </a:spcBef>
            </a:pPr>
            <a:r>
              <a:rPr sz="2950" spc="65" dirty="0">
                <a:solidFill>
                  <a:srgbClr val="FFFFFF"/>
                </a:solidFill>
                <a:latin typeface="Tahoma"/>
                <a:cs typeface="Tahoma"/>
              </a:rPr>
              <a:t>Time</a:t>
            </a:r>
            <a:r>
              <a:rPr sz="295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Tahoma"/>
                <a:cs typeface="Tahoma"/>
              </a:rPr>
              <a:t>Period</a:t>
            </a:r>
            <a:r>
              <a:rPr sz="2950" spc="-2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Tahoma"/>
                <a:cs typeface="Tahoma"/>
              </a:rPr>
              <a:t>Analyzed</a:t>
            </a:r>
            <a:endParaRPr sz="295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2065"/>
              </a:spcBef>
            </a:pPr>
            <a:r>
              <a:rPr sz="1700" dirty="0">
                <a:solidFill>
                  <a:srgbClr val="FFFFFF"/>
                </a:solidFill>
                <a:latin typeface="Tahoma"/>
                <a:cs typeface="Tahoma"/>
              </a:rPr>
              <a:t>1961</a:t>
            </a:r>
            <a:r>
              <a:rPr sz="17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00" spc="-254" dirty="0">
                <a:solidFill>
                  <a:srgbClr val="FFFFFF"/>
                </a:solidFill>
                <a:latin typeface="Tahoma"/>
                <a:cs typeface="Tahoma"/>
              </a:rPr>
              <a:t>–</a:t>
            </a:r>
            <a:r>
              <a:rPr sz="1700" spc="-20" dirty="0">
                <a:solidFill>
                  <a:srgbClr val="FFFFFF"/>
                </a:solidFill>
                <a:latin typeface="Tahoma"/>
                <a:cs typeface="Tahoma"/>
              </a:rPr>
              <a:t> 2022</a:t>
            </a:r>
            <a:endParaRPr sz="1700">
              <a:latin typeface="Tahoma"/>
              <a:cs typeface="Tahoma"/>
            </a:endParaRPr>
          </a:p>
          <a:p>
            <a:pPr marL="12700" marR="5080" algn="ctr">
              <a:lnSpc>
                <a:spcPct val="102400"/>
              </a:lnSpc>
              <a:spcBef>
                <a:spcPts val="720"/>
              </a:spcBef>
            </a:pPr>
            <a:r>
              <a:rPr sz="1700" dirty="0">
                <a:solidFill>
                  <a:srgbClr val="FFFFFF"/>
                </a:solidFill>
                <a:latin typeface="Tahoma"/>
                <a:cs typeface="Tahoma"/>
              </a:rPr>
              <a:t>Analysis</a:t>
            </a:r>
            <a:r>
              <a:rPr sz="17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FFFFFF"/>
                </a:solidFill>
                <a:latin typeface="Tahoma"/>
                <a:cs typeface="Tahoma"/>
              </a:rPr>
              <a:t>spans</a:t>
            </a:r>
            <a:r>
              <a:rPr sz="17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FFFFFF"/>
                </a:solidFill>
                <a:latin typeface="Tahoma"/>
                <a:cs typeface="Tahoma"/>
              </a:rPr>
              <a:t>over</a:t>
            </a:r>
            <a:r>
              <a:rPr sz="17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FFFFFF"/>
                </a:solidFill>
                <a:latin typeface="Tahoma"/>
                <a:cs typeface="Tahoma"/>
              </a:rPr>
              <a:t>61</a:t>
            </a:r>
            <a:r>
              <a:rPr sz="17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Tahoma"/>
                <a:cs typeface="Tahoma"/>
              </a:rPr>
              <a:t>years</a:t>
            </a:r>
            <a:r>
              <a:rPr sz="17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7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Tahoma"/>
                <a:cs typeface="Tahoma"/>
              </a:rPr>
              <a:t>historical </a:t>
            </a:r>
            <a:r>
              <a:rPr sz="1700" spc="-20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endParaRPr sz="17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877054" y="2403242"/>
            <a:ext cx="1525270" cy="1525270"/>
            <a:chOff x="7877054" y="2403242"/>
            <a:chExt cx="1525270" cy="152527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2127" y="2407920"/>
              <a:ext cx="1514855" cy="151485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883404" y="2409592"/>
              <a:ext cx="1512570" cy="1512570"/>
            </a:xfrm>
            <a:custGeom>
              <a:avLst/>
              <a:gdLst/>
              <a:ahLst/>
              <a:cxnLst/>
              <a:rect l="l" t="t" r="r" b="b"/>
              <a:pathLst>
                <a:path w="1512570" h="1512570">
                  <a:moveTo>
                    <a:pt x="0" y="0"/>
                  </a:moveTo>
                  <a:lnTo>
                    <a:pt x="1512000" y="0"/>
                  </a:lnTo>
                  <a:lnTo>
                    <a:pt x="1512000" y="1512000"/>
                  </a:lnTo>
                  <a:lnTo>
                    <a:pt x="0" y="1512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489134" y="4038031"/>
            <a:ext cx="4300855" cy="9956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2950" spc="155" dirty="0">
                <a:solidFill>
                  <a:srgbClr val="FFFFFF"/>
                </a:solidFill>
                <a:latin typeface="Tahoma"/>
                <a:cs typeface="Tahoma"/>
              </a:rPr>
              <a:t>Number</a:t>
            </a:r>
            <a:r>
              <a:rPr sz="295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75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95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75" dirty="0">
                <a:solidFill>
                  <a:srgbClr val="FFFFFF"/>
                </a:solidFill>
                <a:latin typeface="Tahoma"/>
                <a:cs typeface="Tahoma"/>
              </a:rPr>
              <a:t>Observations</a:t>
            </a:r>
            <a:endParaRPr sz="295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2065"/>
              </a:spcBef>
            </a:pPr>
            <a:r>
              <a:rPr sz="1700" dirty="0">
                <a:solidFill>
                  <a:srgbClr val="FFFFFF"/>
                </a:solidFill>
                <a:latin typeface="Tahoma"/>
                <a:cs typeface="Tahoma"/>
              </a:rPr>
              <a:t>61</a:t>
            </a:r>
            <a:r>
              <a:rPr sz="17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FFFFFF"/>
                </a:solidFill>
                <a:latin typeface="Tahoma"/>
                <a:cs typeface="Tahoma"/>
              </a:rPr>
              <a:t>annual</a:t>
            </a:r>
            <a:r>
              <a:rPr sz="17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Tahoma"/>
                <a:cs typeface="Tahoma"/>
              </a:rPr>
              <a:t>observations</a:t>
            </a:r>
            <a:endParaRPr sz="17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9948" y="817371"/>
            <a:ext cx="2285365" cy="845819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3100"/>
              </a:lnSpc>
              <a:spcBef>
                <a:spcPts val="420"/>
              </a:spcBef>
            </a:pPr>
            <a:r>
              <a:rPr sz="2800" spc="80" dirty="0"/>
              <a:t>Data </a:t>
            </a:r>
            <a:r>
              <a:rPr sz="2800" spc="155" dirty="0"/>
              <a:t>preprocessing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568325" y="568325"/>
            <a:ext cx="11055350" cy="5721350"/>
            <a:chOff x="568325" y="568325"/>
            <a:chExt cx="11055350" cy="5721350"/>
          </a:xfrm>
        </p:grpSpPr>
        <p:sp>
          <p:nvSpPr>
            <p:cNvPr id="4" name="object 4"/>
            <p:cNvSpPr/>
            <p:nvPr/>
          </p:nvSpPr>
          <p:spPr>
            <a:xfrm>
              <a:off x="571500" y="6286500"/>
              <a:ext cx="11049000" cy="0"/>
            </a:xfrm>
            <a:custGeom>
              <a:avLst/>
              <a:gdLst/>
              <a:ahLst/>
              <a:cxnLst/>
              <a:rect l="l" t="t" r="r" b="b"/>
              <a:pathLst>
                <a:path w="11049000">
                  <a:moveTo>
                    <a:pt x="11048999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14700" y="571500"/>
              <a:ext cx="0" cy="5715000"/>
            </a:xfrm>
            <a:custGeom>
              <a:avLst/>
              <a:gdLst/>
              <a:ahLst/>
              <a:cxnLst/>
              <a:rect l="l" t="t" r="r" b="b"/>
              <a:pathLst>
                <a:path h="5715000">
                  <a:moveTo>
                    <a:pt x="0" y="0"/>
                  </a:moveTo>
                  <a:lnTo>
                    <a:pt x="1" y="571500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71500" y="571500"/>
              <a:ext cx="11049000" cy="0"/>
            </a:xfrm>
            <a:custGeom>
              <a:avLst/>
              <a:gdLst/>
              <a:ahLst/>
              <a:cxnLst/>
              <a:rect l="l" t="t" r="r" b="b"/>
              <a:pathLst>
                <a:path w="11049000">
                  <a:moveTo>
                    <a:pt x="11048999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51681" y="1532342"/>
              <a:ext cx="3821429" cy="3821429"/>
            </a:xfrm>
            <a:custGeom>
              <a:avLst/>
              <a:gdLst/>
              <a:ahLst/>
              <a:cxnLst/>
              <a:rect l="l" t="t" r="r" b="b"/>
              <a:pathLst>
                <a:path w="3821429" h="3821429">
                  <a:moveTo>
                    <a:pt x="2483603" y="0"/>
                  </a:moveTo>
                  <a:lnTo>
                    <a:pt x="2483603" y="955231"/>
                  </a:lnTo>
                  <a:lnTo>
                    <a:pt x="0" y="955231"/>
                  </a:lnTo>
                  <a:lnTo>
                    <a:pt x="0" y="2865695"/>
                  </a:lnTo>
                  <a:lnTo>
                    <a:pt x="2483603" y="2865695"/>
                  </a:lnTo>
                  <a:lnTo>
                    <a:pt x="2483603" y="3820927"/>
                  </a:lnTo>
                  <a:lnTo>
                    <a:pt x="3820927" y="1910463"/>
                  </a:lnTo>
                  <a:lnTo>
                    <a:pt x="2483603" y="0"/>
                  </a:lnTo>
                  <a:close/>
                </a:path>
              </a:pathLst>
            </a:custGeom>
            <a:solidFill>
              <a:srgbClr val="9FA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751681" y="1532342"/>
              <a:ext cx="3821429" cy="3821429"/>
            </a:xfrm>
            <a:custGeom>
              <a:avLst/>
              <a:gdLst/>
              <a:ahLst/>
              <a:cxnLst/>
              <a:rect l="l" t="t" r="r" b="b"/>
              <a:pathLst>
                <a:path w="3821429" h="3821429">
                  <a:moveTo>
                    <a:pt x="2483603" y="3820927"/>
                  </a:moveTo>
                  <a:lnTo>
                    <a:pt x="2483603" y="2865695"/>
                  </a:lnTo>
                  <a:lnTo>
                    <a:pt x="0" y="2865695"/>
                  </a:lnTo>
                  <a:lnTo>
                    <a:pt x="0" y="955232"/>
                  </a:lnTo>
                  <a:lnTo>
                    <a:pt x="2483603" y="955232"/>
                  </a:lnTo>
                  <a:lnTo>
                    <a:pt x="2483603" y="0"/>
                  </a:lnTo>
                  <a:lnTo>
                    <a:pt x="3820927" y="1910464"/>
                  </a:lnTo>
                  <a:lnTo>
                    <a:pt x="2483603" y="382092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937036" y="2715259"/>
            <a:ext cx="2782570" cy="139446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065" marR="5080" indent="-635" algn="ctr">
              <a:lnSpc>
                <a:spcPct val="91400"/>
              </a:lnSpc>
              <a:spcBef>
                <a:spcPts val="345"/>
              </a:spcBef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Ensured</a:t>
            </a:r>
            <a:r>
              <a:rPr sz="2400" spc="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Tahoma"/>
                <a:cs typeface="Tahoma"/>
              </a:rPr>
              <a:t>proper </a:t>
            </a:r>
            <a:r>
              <a:rPr sz="2400" spc="45" dirty="0">
                <a:solidFill>
                  <a:srgbClr val="FFFFFF"/>
                </a:solidFill>
                <a:latin typeface="Tahoma"/>
                <a:cs typeface="Tahoma"/>
              </a:rPr>
              <a:t>alignment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data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over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analyzed </a:t>
            </a:r>
            <a:r>
              <a:rPr sz="2400" spc="100" dirty="0">
                <a:solidFill>
                  <a:srgbClr val="FFFFFF"/>
                </a:solidFill>
                <a:latin typeface="Tahoma"/>
                <a:cs typeface="Tahoma"/>
              </a:rPr>
              <a:t>period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(1961-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2021).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803839" y="1525992"/>
            <a:ext cx="3834129" cy="3834129"/>
            <a:chOff x="7803839" y="1525992"/>
            <a:chExt cx="3834129" cy="3834129"/>
          </a:xfrm>
        </p:grpSpPr>
        <p:sp>
          <p:nvSpPr>
            <p:cNvPr id="11" name="object 11"/>
            <p:cNvSpPr/>
            <p:nvPr/>
          </p:nvSpPr>
          <p:spPr>
            <a:xfrm>
              <a:off x="7810190" y="1532342"/>
              <a:ext cx="3821429" cy="3821429"/>
            </a:xfrm>
            <a:custGeom>
              <a:avLst/>
              <a:gdLst/>
              <a:ahLst/>
              <a:cxnLst/>
              <a:rect l="l" t="t" r="r" b="b"/>
              <a:pathLst>
                <a:path w="3821429" h="3821429">
                  <a:moveTo>
                    <a:pt x="1337323" y="0"/>
                  </a:moveTo>
                  <a:lnTo>
                    <a:pt x="0" y="1910463"/>
                  </a:lnTo>
                  <a:lnTo>
                    <a:pt x="1337323" y="3820927"/>
                  </a:lnTo>
                  <a:lnTo>
                    <a:pt x="1337323" y="2865695"/>
                  </a:lnTo>
                  <a:lnTo>
                    <a:pt x="3820925" y="2865695"/>
                  </a:lnTo>
                  <a:lnTo>
                    <a:pt x="3820925" y="955231"/>
                  </a:lnTo>
                  <a:lnTo>
                    <a:pt x="1337323" y="955231"/>
                  </a:lnTo>
                  <a:lnTo>
                    <a:pt x="1337323" y="0"/>
                  </a:lnTo>
                  <a:close/>
                </a:path>
              </a:pathLst>
            </a:custGeom>
            <a:solidFill>
              <a:srgbClr val="C39B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810189" y="1532342"/>
              <a:ext cx="3821429" cy="3821429"/>
            </a:xfrm>
            <a:custGeom>
              <a:avLst/>
              <a:gdLst/>
              <a:ahLst/>
              <a:cxnLst/>
              <a:rect l="l" t="t" r="r" b="b"/>
              <a:pathLst>
                <a:path w="3821429" h="3821429">
                  <a:moveTo>
                    <a:pt x="1337324" y="0"/>
                  </a:moveTo>
                  <a:lnTo>
                    <a:pt x="1337324" y="955231"/>
                  </a:lnTo>
                  <a:lnTo>
                    <a:pt x="3820927" y="955231"/>
                  </a:lnTo>
                  <a:lnTo>
                    <a:pt x="3820927" y="2865695"/>
                  </a:lnTo>
                  <a:lnTo>
                    <a:pt x="1337324" y="2865695"/>
                  </a:lnTo>
                  <a:lnTo>
                    <a:pt x="1337324" y="3820927"/>
                  </a:lnTo>
                  <a:lnTo>
                    <a:pt x="0" y="1910463"/>
                  </a:lnTo>
                  <a:lnTo>
                    <a:pt x="1337324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673795" y="2879852"/>
            <a:ext cx="2762885" cy="106489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065" marR="5080" algn="ctr">
              <a:lnSpc>
                <a:spcPct val="92100"/>
              </a:lnSpc>
              <a:spcBef>
                <a:spcPts val="325"/>
              </a:spcBef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Ensures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consistency </a:t>
            </a:r>
            <a:r>
              <a:rPr sz="2400" spc="7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Tahoma"/>
                <a:cs typeface="Tahoma"/>
              </a:rPr>
              <a:t>completeness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dataset.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8952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88952" cy="6857999"/>
            </a:xfrm>
            <a:prstGeom prst="rect">
              <a:avLst/>
            </a:prstGeom>
          </p:spPr>
        </p:pic>
      </p:grp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66092" y="568248"/>
          <a:ext cx="11074399" cy="5712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8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6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772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79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9584">
                <a:tc rowSpan="3"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1940"/>
                        </a:spcBef>
                      </a:pPr>
                      <a:r>
                        <a:rPr sz="4000" spc="25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Dataset</a:t>
                      </a: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24638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95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4638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950" spc="1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Name</a:t>
                      </a:r>
                      <a:endParaRPr sz="1950">
                        <a:latin typeface="Tahoma"/>
                        <a:cs typeface="Tahoma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AAE44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950" spc="6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Description</a:t>
                      </a:r>
                      <a:endParaRPr sz="1950">
                        <a:latin typeface="Tahoma"/>
                        <a:cs typeface="Tahoma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AAE44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0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4638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65" dirty="0">
                          <a:latin typeface="Tahoma"/>
                          <a:cs typeface="Tahoma"/>
                        </a:rPr>
                        <a:t>Wine</a:t>
                      </a:r>
                      <a:r>
                        <a:rPr sz="20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10" dirty="0">
                          <a:latin typeface="Tahoma"/>
                          <a:cs typeface="Tahoma"/>
                        </a:rPr>
                        <a:t>exports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7E3CF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2000" spc="-1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dirty="0">
                          <a:latin typeface="Tahoma"/>
                          <a:cs typeface="Tahoma"/>
                        </a:rPr>
                        <a:t>quantity</a:t>
                      </a:r>
                      <a:r>
                        <a:rPr sz="2000" spc="-1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25" dirty="0">
                          <a:latin typeface="Tahoma"/>
                          <a:cs typeface="Tahoma"/>
                        </a:rPr>
                        <a:t>that</a:t>
                      </a:r>
                      <a:r>
                        <a:rPr sz="2000" spc="-1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dirty="0">
                          <a:latin typeface="Tahoma"/>
                          <a:cs typeface="Tahoma"/>
                        </a:rPr>
                        <a:t>is</a:t>
                      </a:r>
                      <a:r>
                        <a:rPr sz="20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50" dirty="0">
                          <a:latin typeface="Tahoma"/>
                          <a:cs typeface="Tahoma"/>
                        </a:rPr>
                        <a:t>exported</a:t>
                      </a:r>
                      <a:r>
                        <a:rPr sz="2000" spc="-1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dirty="0">
                          <a:latin typeface="Tahoma"/>
                          <a:cs typeface="Tahoma"/>
                        </a:rPr>
                        <a:t>in</a:t>
                      </a:r>
                      <a:r>
                        <a:rPr sz="20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50" dirty="0">
                          <a:latin typeface="Tahoma"/>
                          <a:cs typeface="Tahoma"/>
                        </a:rPr>
                        <a:t>a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7E3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855"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E3CF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ts val="2105"/>
                        </a:lnSpc>
                      </a:pPr>
                      <a:r>
                        <a:rPr sz="2000" dirty="0">
                          <a:latin typeface="Tahoma"/>
                          <a:cs typeface="Tahoma"/>
                        </a:rPr>
                        <a:t>given</a:t>
                      </a:r>
                      <a:r>
                        <a:rPr sz="2000" spc="10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20" dirty="0">
                          <a:latin typeface="Tahoma"/>
                          <a:cs typeface="Tahoma"/>
                        </a:rPr>
                        <a:t>year.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E3CF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4881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0330" marR="15176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ahoma"/>
                          <a:cs typeface="Tahoma"/>
                        </a:rPr>
                        <a:t>Wine’s</a:t>
                      </a:r>
                      <a:r>
                        <a:rPr sz="2000" spc="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80" dirty="0">
                          <a:latin typeface="Tahoma"/>
                          <a:cs typeface="Tahoma"/>
                        </a:rPr>
                        <a:t>food</a:t>
                      </a:r>
                      <a:r>
                        <a:rPr sz="2000" spc="-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dirty="0">
                          <a:latin typeface="Tahoma"/>
                          <a:cs typeface="Tahoma"/>
                        </a:rPr>
                        <a:t>available</a:t>
                      </a:r>
                      <a:r>
                        <a:rPr sz="2000" spc="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25" dirty="0">
                          <a:latin typeface="Tahoma"/>
                          <a:cs typeface="Tahoma"/>
                        </a:rPr>
                        <a:t>for </a:t>
                      </a:r>
                      <a:r>
                        <a:rPr sz="2000" spc="40" dirty="0">
                          <a:latin typeface="Tahoma"/>
                          <a:cs typeface="Tahoma"/>
                        </a:rPr>
                        <a:t>consumption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2E9"/>
                    </a:solidFill>
                  </a:tcPr>
                </a:tc>
                <a:tc>
                  <a:txBody>
                    <a:bodyPr/>
                    <a:lstStyle/>
                    <a:p>
                      <a:pPr marL="100330" marR="23939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10" dirty="0">
                          <a:latin typeface="Tahoma"/>
                          <a:cs typeface="Tahoma"/>
                        </a:rPr>
                        <a:t>This</a:t>
                      </a:r>
                      <a:r>
                        <a:rPr sz="20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dirty="0">
                          <a:latin typeface="Tahoma"/>
                          <a:cs typeface="Tahoma"/>
                        </a:rPr>
                        <a:t>measures</a:t>
                      </a:r>
                      <a:r>
                        <a:rPr sz="2000" spc="-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2000" spc="-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dirty="0">
                          <a:latin typeface="Tahoma"/>
                          <a:cs typeface="Tahoma"/>
                        </a:rPr>
                        <a:t>quantity</a:t>
                      </a:r>
                      <a:r>
                        <a:rPr sz="20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25" dirty="0">
                          <a:latin typeface="Tahoma"/>
                          <a:cs typeface="Tahoma"/>
                        </a:rPr>
                        <a:t>that</a:t>
                      </a:r>
                      <a:r>
                        <a:rPr sz="20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25" dirty="0">
                          <a:latin typeface="Tahoma"/>
                          <a:cs typeface="Tahoma"/>
                        </a:rPr>
                        <a:t>is </a:t>
                      </a:r>
                      <a:r>
                        <a:rPr sz="2000" dirty="0">
                          <a:latin typeface="Tahoma"/>
                          <a:cs typeface="Tahoma"/>
                        </a:rPr>
                        <a:t>available</a:t>
                      </a:r>
                      <a:r>
                        <a:rPr sz="2000" spc="-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dirty="0">
                          <a:latin typeface="Tahoma"/>
                          <a:cs typeface="Tahoma"/>
                        </a:rPr>
                        <a:t>for</a:t>
                      </a:r>
                      <a:r>
                        <a:rPr sz="2000" spc="-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50" dirty="0">
                          <a:latin typeface="Tahoma"/>
                          <a:cs typeface="Tahoma"/>
                        </a:rPr>
                        <a:t>consumption</a:t>
                      </a:r>
                      <a:r>
                        <a:rPr sz="2000" spc="-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45" dirty="0">
                          <a:latin typeface="Tahoma"/>
                          <a:cs typeface="Tahoma"/>
                        </a:rPr>
                        <a:t>at</a:t>
                      </a:r>
                      <a:r>
                        <a:rPr sz="2000" spc="-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25" dirty="0">
                          <a:latin typeface="Tahoma"/>
                          <a:cs typeface="Tahoma"/>
                        </a:rPr>
                        <a:t>the </a:t>
                      </a:r>
                      <a:r>
                        <a:rPr sz="2000" spc="90" dirty="0">
                          <a:latin typeface="Tahoma"/>
                          <a:cs typeface="Tahoma"/>
                        </a:rPr>
                        <a:t>end</a:t>
                      </a:r>
                      <a:r>
                        <a:rPr sz="2000" spc="-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dirty="0">
                          <a:latin typeface="Tahoma"/>
                          <a:cs typeface="Tahoma"/>
                        </a:rPr>
                        <a:t>of the</a:t>
                      </a:r>
                      <a:r>
                        <a:rPr sz="2000" spc="-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dirty="0">
                          <a:latin typeface="Tahoma"/>
                          <a:cs typeface="Tahoma"/>
                        </a:rPr>
                        <a:t>supply</a:t>
                      </a:r>
                      <a:r>
                        <a:rPr sz="2000" spc="-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dirty="0">
                          <a:latin typeface="Tahoma"/>
                          <a:cs typeface="Tahoma"/>
                        </a:rPr>
                        <a:t>chain.</a:t>
                      </a:r>
                      <a:r>
                        <a:rPr sz="20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160" dirty="0">
                          <a:latin typeface="Tahoma"/>
                          <a:cs typeface="Tahoma"/>
                        </a:rPr>
                        <a:t>It</a:t>
                      </a:r>
                      <a:r>
                        <a:rPr sz="2000" spc="-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80" dirty="0">
                          <a:latin typeface="Tahoma"/>
                          <a:cs typeface="Tahoma"/>
                        </a:rPr>
                        <a:t>does</a:t>
                      </a:r>
                      <a:r>
                        <a:rPr sz="2000" spc="-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25" dirty="0">
                          <a:latin typeface="Tahoma"/>
                          <a:cs typeface="Tahoma"/>
                        </a:rPr>
                        <a:t>not </a:t>
                      </a:r>
                      <a:r>
                        <a:rPr sz="2000" dirty="0">
                          <a:latin typeface="Tahoma"/>
                          <a:cs typeface="Tahoma"/>
                        </a:rPr>
                        <a:t>account</a:t>
                      </a:r>
                      <a:r>
                        <a:rPr sz="2000" spc="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dirty="0">
                          <a:latin typeface="Tahoma"/>
                          <a:cs typeface="Tahoma"/>
                        </a:rPr>
                        <a:t>for</a:t>
                      </a:r>
                      <a:r>
                        <a:rPr sz="2000" spc="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dirty="0">
                          <a:latin typeface="Tahoma"/>
                          <a:cs typeface="Tahoma"/>
                        </a:rPr>
                        <a:t>consumer</a:t>
                      </a:r>
                      <a:r>
                        <a:rPr sz="2000" spc="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30" dirty="0">
                          <a:latin typeface="Tahoma"/>
                          <a:cs typeface="Tahoma"/>
                        </a:rPr>
                        <a:t>waste,</a:t>
                      </a:r>
                      <a:r>
                        <a:rPr sz="200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10" dirty="0">
                          <a:latin typeface="Tahoma"/>
                          <a:cs typeface="Tahoma"/>
                        </a:rPr>
                        <a:t>sothe </a:t>
                      </a:r>
                      <a:r>
                        <a:rPr sz="2000" dirty="0">
                          <a:latin typeface="Tahoma"/>
                          <a:cs typeface="Tahoma"/>
                        </a:rPr>
                        <a:t>quantity</a:t>
                      </a:r>
                      <a:r>
                        <a:rPr sz="20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25" dirty="0">
                          <a:latin typeface="Tahoma"/>
                          <a:cs typeface="Tahoma"/>
                        </a:rPr>
                        <a:t>that</a:t>
                      </a:r>
                      <a:r>
                        <a:rPr sz="20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dirty="0">
                          <a:latin typeface="Tahoma"/>
                          <a:cs typeface="Tahoma"/>
                        </a:rPr>
                        <a:t>is</a:t>
                      </a:r>
                      <a:r>
                        <a:rPr sz="2000" spc="-10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dirty="0">
                          <a:latin typeface="Tahoma"/>
                          <a:cs typeface="Tahoma"/>
                        </a:rPr>
                        <a:t>actually</a:t>
                      </a:r>
                      <a:r>
                        <a:rPr sz="20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55" dirty="0">
                          <a:latin typeface="Tahoma"/>
                          <a:cs typeface="Tahoma"/>
                        </a:rPr>
                        <a:t>consumed </a:t>
                      </a:r>
                      <a:r>
                        <a:rPr sz="2000" dirty="0">
                          <a:latin typeface="Tahoma"/>
                          <a:cs typeface="Tahoma"/>
                        </a:rPr>
                        <a:t>may</a:t>
                      </a:r>
                      <a:r>
                        <a:rPr sz="2000" spc="-1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110" dirty="0">
                          <a:latin typeface="Tahoma"/>
                          <a:cs typeface="Tahoma"/>
                        </a:rPr>
                        <a:t>be</a:t>
                      </a:r>
                      <a:r>
                        <a:rPr sz="20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dirty="0">
                          <a:latin typeface="Tahoma"/>
                          <a:cs typeface="Tahoma"/>
                        </a:rPr>
                        <a:t>lower</a:t>
                      </a:r>
                      <a:r>
                        <a:rPr sz="2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dirty="0">
                          <a:latin typeface="Tahoma"/>
                          <a:cs typeface="Tahoma"/>
                        </a:rPr>
                        <a:t>than</a:t>
                      </a:r>
                      <a:r>
                        <a:rPr sz="20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dirty="0">
                          <a:latin typeface="Tahoma"/>
                          <a:cs typeface="Tahoma"/>
                        </a:rPr>
                        <a:t>this</a:t>
                      </a:r>
                      <a:r>
                        <a:rPr sz="20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10" dirty="0">
                          <a:latin typeface="Tahoma"/>
                          <a:cs typeface="Tahoma"/>
                        </a:rPr>
                        <a:t>value.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2E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95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000" spc="65" dirty="0">
                          <a:latin typeface="Tahoma"/>
                          <a:cs typeface="Tahoma"/>
                        </a:rPr>
                        <a:t>Wine</a:t>
                      </a:r>
                      <a:r>
                        <a:rPr sz="20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40" dirty="0">
                          <a:latin typeface="Tahoma"/>
                          <a:cs typeface="Tahoma"/>
                        </a:rPr>
                        <a:t>production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E3CF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000" spc="65" dirty="0">
                          <a:latin typeface="Tahoma"/>
                          <a:cs typeface="Tahoma"/>
                        </a:rPr>
                        <a:t>Wine</a:t>
                      </a:r>
                      <a:r>
                        <a:rPr sz="20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50" dirty="0">
                          <a:latin typeface="Tahoma"/>
                          <a:cs typeface="Tahoma"/>
                        </a:rPr>
                        <a:t>production</a:t>
                      </a:r>
                      <a:r>
                        <a:rPr sz="2000" spc="-1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60" dirty="0">
                          <a:latin typeface="Tahoma"/>
                          <a:cs typeface="Tahoma"/>
                        </a:rPr>
                        <a:t>per</a:t>
                      </a:r>
                      <a:r>
                        <a:rPr sz="2000" spc="-1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10" dirty="0">
                          <a:latin typeface="Tahoma"/>
                          <a:cs typeface="Tahoma"/>
                        </a:rPr>
                        <a:t>year</a:t>
                      </a:r>
                      <a:r>
                        <a:rPr sz="2000" spc="-1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dirty="0">
                          <a:latin typeface="Tahoma"/>
                          <a:cs typeface="Tahoma"/>
                        </a:rPr>
                        <a:t>in</a:t>
                      </a:r>
                      <a:r>
                        <a:rPr sz="2000" spc="-1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10" dirty="0">
                          <a:latin typeface="Tahoma"/>
                          <a:cs typeface="Tahoma"/>
                        </a:rPr>
                        <a:t>italy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E3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195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000" spc="60" dirty="0">
                          <a:latin typeface="Tahoma"/>
                          <a:cs typeface="Tahoma"/>
                        </a:rPr>
                        <a:t>Grapes</a:t>
                      </a:r>
                      <a:r>
                        <a:rPr sz="20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40" dirty="0">
                          <a:latin typeface="Tahoma"/>
                          <a:cs typeface="Tahoma"/>
                        </a:rPr>
                        <a:t>production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2E9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000" spc="60" dirty="0">
                          <a:latin typeface="Tahoma"/>
                          <a:cs typeface="Tahoma"/>
                        </a:rPr>
                        <a:t>Grapes</a:t>
                      </a:r>
                      <a:r>
                        <a:rPr sz="20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50" dirty="0">
                          <a:latin typeface="Tahoma"/>
                          <a:cs typeface="Tahoma"/>
                        </a:rPr>
                        <a:t>production</a:t>
                      </a:r>
                      <a:r>
                        <a:rPr sz="2000" spc="-1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60" dirty="0">
                          <a:latin typeface="Tahoma"/>
                          <a:cs typeface="Tahoma"/>
                        </a:rPr>
                        <a:t>per</a:t>
                      </a:r>
                      <a:r>
                        <a:rPr sz="2000" spc="-1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10" dirty="0">
                          <a:latin typeface="Tahoma"/>
                          <a:cs typeface="Tahoma"/>
                        </a:rPr>
                        <a:t>year</a:t>
                      </a:r>
                      <a:r>
                        <a:rPr sz="2000" spc="-1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dirty="0">
                          <a:latin typeface="Tahoma"/>
                          <a:cs typeface="Tahoma"/>
                        </a:rPr>
                        <a:t>in</a:t>
                      </a:r>
                      <a:r>
                        <a:rPr sz="2000" spc="-1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10" dirty="0">
                          <a:latin typeface="Tahoma"/>
                          <a:cs typeface="Tahoma"/>
                        </a:rPr>
                        <a:t>italy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2E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429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000" spc="65" dirty="0">
                          <a:latin typeface="Tahoma"/>
                          <a:cs typeface="Tahoma"/>
                        </a:rPr>
                        <a:t>Wine</a:t>
                      </a:r>
                      <a:r>
                        <a:rPr sz="20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10" dirty="0">
                          <a:latin typeface="Tahoma"/>
                          <a:cs typeface="Tahoma"/>
                        </a:rPr>
                        <a:t>prices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E3CF"/>
                    </a:solidFill>
                  </a:tcPr>
                </a:tc>
                <a:tc>
                  <a:txBody>
                    <a:bodyPr/>
                    <a:lstStyle/>
                    <a:p>
                      <a:pPr marL="100330" marR="259079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000" spc="45" dirty="0">
                          <a:latin typeface="Tahoma"/>
                          <a:cs typeface="Tahoma"/>
                        </a:rPr>
                        <a:t>Average</a:t>
                      </a:r>
                      <a:r>
                        <a:rPr sz="2000" spc="-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dirty="0">
                          <a:latin typeface="Tahoma"/>
                          <a:cs typeface="Tahoma"/>
                        </a:rPr>
                        <a:t>prices</a:t>
                      </a:r>
                      <a:r>
                        <a:rPr sz="2000" spc="-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60" dirty="0">
                          <a:latin typeface="Tahoma"/>
                          <a:cs typeface="Tahoma"/>
                        </a:rPr>
                        <a:t>per</a:t>
                      </a:r>
                      <a:r>
                        <a:rPr sz="2000" spc="-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dirty="0">
                          <a:latin typeface="Tahoma"/>
                          <a:cs typeface="Tahoma"/>
                        </a:rPr>
                        <a:t>liter</a:t>
                      </a:r>
                      <a:r>
                        <a:rPr sz="2000" spc="-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dirty="0">
                          <a:latin typeface="Tahoma"/>
                          <a:cs typeface="Tahoma"/>
                        </a:rPr>
                        <a:t>of</a:t>
                      </a:r>
                      <a:r>
                        <a:rPr sz="2000" spc="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2000" spc="-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20" dirty="0">
                          <a:latin typeface="Tahoma"/>
                          <a:cs typeface="Tahoma"/>
                        </a:rPr>
                        <a:t>wine </a:t>
                      </a:r>
                      <a:r>
                        <a:rPr sz="2000" dirty="0">
                          <a:latin typeface="Tahoma"/>
                          <a:cs typeface="Tahoma"/>
                        </a:rPr>
                        <a:t>in</a:t>
                      </a:r>
                      <a:r>
                        <a:rPr sz="20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20" dirty="0">
                          <a:latin typeface="Tahoma"/>
                          <a:cs typeface="Tahoma"/>
                        </a:rPr>
                        <a:t>italy</a:t>
                      </a:r>
                      <a:r>
                        <a:rPr sz="2000" spc="-10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65" dirty="0">
                          <a:latin typeface="Tahoma"/>
                          <a:cs typeface="Tahoma"/>
                        </a:rPr>
                        <a:t>per</a:t>
                      </a:r>
                      <a:r>
                        <a:rPr sz="2000" spc="-1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20" dirty="0">
                          <a:latin typeface="Tahoma"/>
                          <a:cs typeface="Tahoma"/>
                        </a:rPr>
                        <a:t>year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E3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228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8952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66092" y="6286346"/>
              <a:ext cx="11060430" cy="0"/>
            </a:xfrm>
            <a:custGeom>
              <a:avLst/>
              <a:gdLst/>
              <a:ahLst/>
              <a:cxnLst/>
              <a:rect l="l" t="t" r="r" b="b"/>
              <a:pathLst>
                <a:path w="11060430">
                  <a:moveTo>
                    <a:pt x="11059811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7484" y="1883336"/>
              <a:ext cx="11060430" cy="0"/>
            </a:xfrm>
            <a:custGeom>
              <a:avLst/>
              <a:gdLst/>
              <a:ahLst/>
              <a:cxnLst/>
              <a:rect l="l" t="t" r="r" b="b"/>
              <a:pathLst>
                <a:path w="11060430">
                  <a:moveTo>
                    <a:pt x="11059811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77484" y="571500"/>
              <a:ext cx="11060430" cy="0"/>
            </a:xfrm>
            <a:custGeom>
              <a:avLst/>
              <a:gdLst/>
              <a:ahLst/>
              <a:cxnLst/>
              <a:rect l="l" t="t" r="r" b="b"/>
              <a:pathLst>
                <a:path w="11060430">
                  <a:moveTo>
                    <a:pt x="11059811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88952" cy="685799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99948" y="768603"/>
            <a:ext cx="3186430" cy="119316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4390"/>
              </a:lnSpc>
              <a:spcBef>
                <a:spcPts val="585"/>
              </a:spcBef>
            </a:pPr>
            <a:r>
              <a:rPr sz="4000" spc="55" dirty="0"/>
              <a:t>EDA:</a:t>
            </a:r>
            <a:r>
              <a:rPr sz="4000" spc="155" dirty="0"/>
              <a:t> </a:t>
            </a:r>
            <a:r>
              <a:rPr sz="4000" spc="245" dirty="0"/>
              <a:t>price</a:t>
            </a:r>
            <a:r>
              <a:rPr sz="4000" spc="145" dirty="0"/>
              <a:t> of </a:t>
            </a:r>
            <a:r>
              <a:rPr sz="4000" spc="300" dirty="0"/>
              <a:t>the</a:t>
            </a:r>
            <a:r>
              <a:rPr sz="4000" spc="135" dirty="0"/>
              <a:t> </a:t>
            </a:r>
            <a:r>
              <a:rPr sz="4000" spc="114" dirty="0"/>
              <a:t>Wine</a:t>
            </a:r>
            <a:endParaRPr sz="4000"/>
          </a:p>
        </p:txBody>
      </p:sp>
      <p:grpSp>
        <p:nvGrpSpPr>
          <p:cNvPr id="9" name="object 9"/>
          <p:cNvGrpSpPr/>
          <p:nvPr/>
        </p:nvGrpSpPr>
        <p:grpSpPr>
          <a:xfrm>
            <a:off x="568601" y="573026"/>
            <a:ext cx="11057890" cy="5716905"/>
            <a:chOff x="568601" y="573026"/>
            <a:chExt cx="11057890" cy="5716905"/>
          </a:xfrm>
        </p:grpSpPr>
        <p:sp>
          <p:nvSpPr>
            <p:cNvPr id="10" name="object 10"/>
            <p:cNvSpPr/>
            <p:nvPr/>
          </p:nvSpPr>
          <p:spPr>
            <a:xfrm>
              <a:off x="568601" y="576201"/>
              <a:ext cx="11055350" cy="0"/>
            </a:xfrm>
            <a:custGeom>
              <a:avLst/>
              <a:gdLst/>
              <a:ahLst/>
              <a:cxnLst/>
              <a:rect l="l" t="t" r="r" b="b"/>
              <a:pathLst>
                <a:path w="11055350">
                  <a:moveTo>
                    <a:pt x="11054799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19600" y="588336"/>
              <a:ext cx="0" cy="5698490"/>
            </a:xfrm>
            <a:custGeom>
              <a:avLst/>
              <a:gdLst/>
              <a:ahLst/>
              <a:cxnLst/>
              <a:rect l="l" t="t" r="r" b="b"/>
              <a:pathLst>
                <a:path h="5698490">
                  <a:moveTo>
                    <a:pt x="0" y="0"/>
                  </a:moveTo>
                  <a:lnTo>
                    <a:pt x="1" y="5698164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09959" y="850792"/>
              <a:ext cx="6307686" cy="520384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71499" y="6286499"/>
              <a:ext cx="11055350" cy="0"/>
            </a:xfrm>
            <a:custGeom>
              <a:avLst/>
              <a:gdLst/>
              <a:ahLst/>
              <a:cxnLst/>
              <a:rect l="l" t="t" r="r" b="b"/>
              <a:pathLst>
                <a:path w="11055350">
                  <a:moveTo>
                    <a:pt x="11054799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45934"/>
            <a:chOff x="0" y="0"/>
            <a:chExt cx="12189460" cy="6845934"/>
          </a:xfrm>
        </p:grpSpPr>
        <p:sp>
          <p:nvSpPr>
            <p:cNvPr id="3" name="object 3"/>
            <p:cNvSpPr/>
            <p:nvPr/>
          </p:nvSpPr>
          <p:spPr>
            <a:xfrm>
              <a:off x="571500" y="571500"/>
              <a:ext cx="11060430" cy="0"/>
            </a:xfrm>
            <a:custGeom>
              <a:avLst/>
              <a:gdLst/>
              <a:ahLst/>
              <a:cxnLst/>
              <a:rect l="l" t="t" r="r" b="b"/>
              <a:pathLst>
                <a:path w="11060430">
                  <a:moveTo>
                    <a:pt x="11059811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42481" y="571500"/>
              <a:ext cx="0" cy="5715000"/>
            </a:xfrm>
            <a:custGeom>
              <a:avLst/>
              <a:gdLst/>
              <a:ahLst/>
              <a:cxnLst/>
              <a:rect l="l" t="t" r="r" b="b"/>
              <a:pathLst>
                <a:path h="5715000">
                  <a:moveTo>
                    <a:pt x="0" y="0"/>
                  </a:moveTo>
                  <a:lnTo>
                    <a:pt x="1" y="571500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7484" y="6283518"/>
              <a:ext cx="11060430" cy="0"/>
            </a:xfrm>
            <a:custGeom>
              <a:avLst/>
              <a:gdLst/>
              <a:ahLst/>
              <a:cxnLst/>
              <a:rect l="l" t="t" r="r" b="b"/>
              <a:pathLst>
                <a:path w="11060430">
                  <a:moveTo>
                    <a:pt x="11059811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8952" cy="684580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8411" y="2390393"/>
            <a:ext cx="3091815" cy="2065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485"/>
              </a:lnSpc>
              <a:spcBef>
                <a:spcPts val="100"/>
              </a:spcBef>
            </a:pPr>
            <a:r>
              <a:rPr spc="60" dirty="0"/>
              <a:t>EDA:</a:t>
            </a:r>
          </a:p>
          <a:p>
            <a:pPr marL="12700" marR="5080">
              <a:lnSpc>
                <a:spcPts val="5090"/>
              </a:lnSpc>
              <a:spcBef>
                <a:spcPts val="450"/>
              </a:spcBef>
            </a:pPr>
            <a:r>
              <a:rPr spc="245" dirty="0"/>
              <a:t>combined </a:t>
            </a:r>
            <a:r>
              <a:rPr spc="265" dirty="0"/>
              <a:t>plots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577174" y="568325"/>
            <a:ext cx="11055350" cy="5722620"/>
            <a:chOff x="577174" y="568325"/>
            <a:chExt cx="11055350" cy="5722620"/>
          </a:xfrm>
        </p:grpSpPr>
        <p:sp>
          <p:nvSpPr>
            <p:cNvPr id="9" name="object 9"/>
            <p:cNvSpPr/>
            <p:nvPr/>
          </p:nvSpPr>
          <p:spPr>
            <a:xfrm>
              <a:off x="4419599" y="571500"/>
              <a:ext cx="0" cy="5711190"/>
            </a:xfrm>
            <a:custGeom>
              <a:avLst/>
              <a:gdLst/>
              <a:ahLst/>
              <a:cxnLst/>
              <a:rect l="l" t="t" r="r" b="b"/>
              <a:pathLst>
                <a:path h="5711190">
                  <a:moveTo>
                    <a:pt x="0" y="0"/>
                  </a:moveTo>
                  <a:lnTo>
                    <a:pt x="1" y="5711179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77174" y="571500"/>
              <a:ext cx="11055350" cy="0"/>
            </a:xfrm>
            <a:custGeom>
              <a:avLst/>
              <a:gdLst/>
              <a:ahLst/>
              <a:cxnLst/>
              <a:rect l="l" t="t" r="r" b="b"/>
              <a:pathLst>
                <a:path w="11055350">
                  <a:moveTo>
                    <a:pt x="11054799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04556" y="852408"/>
              <a:ext cx="3323598" cy="242576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00671" y="852408"/>
              <a:ext cx="3323598" cy="242576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04556" y="3554062"/>
              <a:ext cx="3323598" cy="244968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00671" y="3554062"/>
              <a:ext cx="3323494" cy="244958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84290" y="6287701"/>
              <a:ext cx="11023600" cy="0"/>
            </a:xfrm>
            <a:custGeom>
              <a:avLst/>
              <a:gdLst/>
              <a:ahLst/>
              <a:cxnLst/>
              <a:rect l="l" t="t" r="r" b="b"/>
              <a:pathLst>
                <a:path w="11023600">
                  <a:moveTo>
                    <a:pt x="11023419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Rettangolo 16">
            <a:extLst>
              <a:ext uri="{FF2B5EF4-FFF2-40B4-BE49-F238E27FC236}">
                <a16:creationId xmlns:a16="http://schemas.microsoft.com/office/drawing/2014/main" id="{4C954D93-752E-742D-2769-CA244B3D71DD}"/>
              </a:ext>
            </a:extLst>
          </p:cNvPr>
          <p:cNvSpPr/>
          <p:nvPr/>
        </p:nvSpPr>
        <p:spPr>
          <a:xfrm>
            <a:off x="754245" y="5089249"/>
            <a:ext cx="2541763" cy="68370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16A0DF0-0734-E0B4-BA93-ABE027005777}"/>
              </a:ext>
            </a:extLst>
          </p:cNvPr>
          <p:cNvSpPr/>
          <p:nvPr/>
        </p:nvSpPr>
        <p:spPr>
          <a:xfrm>
            <a:off x="1058759" y="5217065"/>
            <a:ext cx="198682" cy="152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0C9217CA-46B6-B551-B233-836D0BE7B0D4}"/>
              </a:ext>
            </a:extLst>
          </p:cNvPr>
          <p:cNvSpPr/>
          <p:nvPr/>
        </p:nvSpPr>
        <p:spPr>
          <a:xfrm>
            <a:off x="1058759" y="5512092"/>
            <a:ext cx="198682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F724956-4883-7CDF-8195-6AC1C3DF7097}"/>
              </a:ext>
            </a:extLst>
          </p:cNvPr>
          <p:cNvSpPr txBox="1"/>
          <p:nvPr/>
        </p:nvSpPr>
        <p:spPr>
          <a:xfrm>
            <a:off x="1292051" y="5089471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Regressor</a:t>
            </a:r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DB40432C-2860-05EE-5196-A320015FFCE9}"/>
              </a:ext>
            </a:extLst>
          </p:cNvPr>
          <p:cNvSpPr txBox="1"/>
          <p:nvPr/>
        </p:nvSpPr>
        <p:spPr>
          <a:xfrm>
            <a:off x="1292051" y="5403626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Wine Price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</TotalTime>
  <Words>851</Words>
  <Application>Microsoft Macintosh PowerPoint</Application>
  <PresentationFormat>Widescreen</PresentationFormat>
  <Paragraphs>186</Paragraphs>
  <Slides>41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41</vt:i4>
      </vt:variant>
    </vt:vector>
  </HeadingPairs>
  <TitlesOfParts>
    <vt:vector size="48" baseType="lpstr">
      <vt:lpstr>Arial</vt:lpstr>
      <vt:lpstr>Arial MT</vt:lpstr>
      <vt:lpstr>Calibri</vt:lpstr>
      <vt:lpstr>Georgia</vt:lpstr>
      <vt:lpstr>Tahoma</vt:lpstr>
      <vt:lpstr>Times New Roman</vt:lpstr>
      <vt:lpstr>Office Theme</vt:lpstr>
      <vt:lpstr>Presentazione standard di PowerPoint</vt:lpstr>
      <vt:lpstr>Objective</vt:lpstr>
      <vt:lpstr>Significance of Italian Wine Industry</vt:lpstr>
      <vt:lpstr>Presentazione standard di PowerPoint</vt:lpstr>
      <vt:lpstr>Data overview</vt:lpstr>
      <vt:lpstr>Data preprocessing</vt:lpstr>
      <vt:lpstr>Presentazione standard di PowerPoint</vt:lpstr>
      <vt:lpstr>EDA: price of the Wine</vt:lpstr>
      <vt:lpstr>EDA: combined plots</vt:lpstr>
      <vt:lpstr>1986, the scandal</vt:lpstr>
      <vt:lpstr>Correlation matrix</vt:lpstr>
      <vt:lpstr>Presentazione standard di PowerPoint</vt:lpstr>
      <vt:lpstr>Presentazione standard di PowerPoint</vt:lpstr>
      <vt:lpstr>Modelling the data</vt:lpstr>
      <vt:lpstr>Presentazione standard di PowerPoint</vt:lpstr>
      <vt:lpstr>Linear model with trend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MAPE = 5.4 %</vt:lpstr>
      <vt:lpstr>ARIMA (1,1,0)</vt:lpstr>
      <vt:lpstr>Presentazione standard di PowerPoint</vt:lpstr>
      <vt:lpstr>ARMAX WITH ARIMA(1,1,0) ERRORS</vt:lpstr>
      <vt:lpstr>Presentazione standard di PowerPoint</vt:lpstr>
      <vt:lpstr>Presentazione standard di PowerPoint</vt:lpstr>
      <vt:lpstr>GAM WITH SPLINES ON COVARIATES</vt:lpstr>
      <vt:lpstr>Presentazione standard di PowerPoint</vt:lpstr>
      <vt:lpstr>Holt’s method</vt:lpstr>
      <vt:lpstr>Holt’s method</vt:lpstr>
      <vt:lpstr>Presentazione standard di PowerPoint</vt:lpstr>
      <vt:lpstr>RESULTS FROM WINE ANALYSIS</vt:lpstr>
      <vt:lpstr>Summary Table</vt:lpstr>
      <vt:lpstr>FORECASTS ON WINE PRICES</vt:lpstr>
      <vt:lpstr>What model did we choose?</vt:lpstr>
      <vt:lpstr>Presentazione standard di PowerPoint</vt:lpstr>
      <vt:lpstr>Our forecasts</vt:lpstr>
      <vt:lpstr>Conclusions on wine analysis</vt:lpstr>
      <vt:lpstr>Conclusions</vt:lpstr>
      <vt:lpstr>Future Work</vt:lpstr>
      <vt:lpstr>Thank you for the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Thomas Rosso</cp:lastModifiedBy>
  <cp:revision>7</cp:revision>
  <dcterms:created xsi:type="dcterms:W3CDTF">2024-06-26T11:39:14Z</dcterms:created>
  <dcterms:modified xsi:type="dcterms:W3CDTF">2024-06-26T13:44:28Z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2024-06-26T00:00:00Z</vt:filetime>
  </property>
  <property fmtid="{D5CDD505-2E9C-101B-9397-08002B2CF9AE}" pid="3" name="LastSaved">
    <vt:filetime>2024-06-26T00:00:00Z</vt:filetime>
  </property>
  <property fmtid="{D5CDD505-2E9C-101B-9397-08002B2CF9AE}" pid="4" name="Producer">
    <vt:lpwstr>macOS Versione 10.15.7 (Build 19H2026) Quartz PDFContext</vt:lpwstr>
  </property>
</Properties>
</file>